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3"/>
  </p:sldMasterIdLst>
  <p:notesMasterIdLst>
    <p:notesMasterId r:id="rId6"/>
  </p:notesMasterIdLst>
  <p:sldIdLst>
    <p:sldId id="256" r:id="rId4"/>
    <p:sldId id="257" r:id="rId5"/>
    <p:sldId id="258" r:id="rId7"/>
    <p:sldId id="259" r:id="rId8"/>
    <p:sldId id="281" r:id="rId9"/>
    <p:sldId id="260" r:id="rId10"/>
    <p:sldId id="261" r:id="rId11"/>
    <p:sldId id="262" r:id="rId12"/>
    <p:sldId id="263" r:id="rId13"/>
    <p:sldId id="274" r:id="rId14"/>
    <p:sldId id="275" r:id="rId15"/>
    <p:sldId id="280" r:id="rId16"/>
    <p:sldId id="283" r:id="rId17"/>
    <p:sldId id="287" r:id="rId18"/>
    <p:sldId id="267" r:id="rId19"/>
    <p:sldId id="284" r:id="rId20"/>
    <p:sldId id="285" r:id="rId21"/>
    <p:sldId id="264" r:id="rId22"/>
    <p:sldId id="269" r:id="rId23"/>
    <p:sldId id="270" r:id="rId24"/>
    <p:sldId id="271" r:id="rId25"/>
    <p:sldId id="277" r:id="rId26"/>
    <p:sldId id="279" r:id="rId27"/>
    <p:sldId id="278" r:id="rId28"/>
    <p:sldId id="27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FF3D1-E318-4E86-A244-49762D995F6F}"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46301-7D69-4C0E-8DCB-FCD6EB761F0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C939CC1-F3E6-49CE-B5AD-BA7BE13E8060}" type="slidenum">
              <a:rPr lang="en-US" smtClean="0"/>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4440916-EB8F-4A2A-A3F0-8A341EC702F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39CC1-F3E6-49CE-B5AD-BA7BE13E806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DC939CC1-F3E6-49CE-B5AD-BA7BE13E8060}" type="slidenum">
              <a:rPr lang="en-US" smtClean="0"/>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4440916-EB8F-4A2A-A3F0-8A341EC702F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39CC1-F3E6-49CE-B5AD-BA7BE13E8060}" type="slidenum">
              <a:rPr lang="en-US" smtClean="0"/>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4440916-EB8F-4A2A-A3F0-8A341EC702F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39CC1-F3E6-49CE-B5AD-BA7BE13E8060}" type="slidenum">
              <a:rPr lang="en-US" smtClean="0"/>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440916-EB8F-4A2A-A3F0-8A341EC702F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39CC1-F3E6-49CE-B5AD-BA7BE13E8060}" type="slidenum">
              <a:rPr lang="en-US" smtClean="0"/>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40916-EB8F-4A2A-A3F0-8A341EC702F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39CC1-F3E6-49CE-B5AD-BA7BE13E8060}"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4440916-EB8F-4A2A-A3F0-8A341EC702F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39CC1-F3E6-49CE-B5AD-BA7BE13E8060}" type="slidenum">
              <a:rPr lang="en-US" smtClean="0"/>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4440916-EB8F-4A2A-A3F0-8A341EC702FD}" type="datetimeFigureOut">
              <a:rPr lang="en-US" smtClean="0"/>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DC939CC1-F3E6-49CE-B5AD-BA7BE13E8060}" type="slidenum">
              <a:rPr lang="en-US" smtClean="0"/>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4440916-EB8F-4A2A-A3F0-8A341EC702FD}"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9CC1-F3E6-49CE-B5AD-BA7BE13E8060}" type="slidenum">
              <a:rPr lang="en-US" smtClean="0"/>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4440916-EB8F-4A2A-A3F0-8A341EC702F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39CC1-F3E6-49CE-B5AD-BA7BE13E8060}"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4440916-EB8F-4A2A-A3F0-8A341EC702F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39CC1-F3E6-49CE-B5AD-BA7BE13E8060}" type="slidenum">
              <a:rPr lang="en-US" smtClean="0"/>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440916-EB8F-4A2A-A3F0-8A341EC702FD}"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39CC1-F3E6-49CE-B5AD-BA7BE13E8060}" type="slidenum">
              <a:rPr lang="en-US" smtClean="0"/>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40916-EB8F-4A2A-A3F0-8A341EC702FD}"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39CC1-F3E6-49CE-B5AD-BA7BE13E806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4440916-EB8F-4A2A-A3F0-8A341EC702F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39CC1-F3E6-49CE-B5AD-BA7BE13E8060}" type="slidenum">
              <a:rPr lang="en-US" smtClean="0"/>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4440916-EB8F-4A2A-A3F0-8A341EC702F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39CC1-F3E6-49CE-B5AD-BA7BE13E8060}"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6.png"/><Relationship Id="rId21" Type="http://schemas.openxmlformats.org/officeDocument/2006/relationships/image" Target="../media/image5.png"/><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0" Type="http://schemas.openxmlformats.org/officeDocument/2006/relationships/theme" Target="../theme/theme2.xml"/><Relationship Id="rId2" Type="http://schemas.openxmlformats.org/officeDocument/2006/relationships/slideLayout" Target="../slideLayouts/slideLayout22.xml"/><Relationship Id="rId19" Type="http://schemas.openxmlformats.org/officeDocument/2006/relationships/image" Target="../media/image9.jpeg"/><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2">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4440916-EB8F-4A2A-A3F0-8A341EC702FD}" type="datetimeFigureOut">
              <a:rPr lang="en-US" smtClean="0"/>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C939CC1-F3E6-49CE-B5AD-BA7BE13E8060}"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9">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4440916-EB8F-4A2A-A3F0-8A341EC702FD}" type="datetimeFigureOut">
              <a:rPr lang="en-US" smtClean="0"/>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C939CC1-F3E6-49CE-B5AD-BA7BE13E8060}" type="slidenum">
              <a:rPr lang="en-US" smtClean="0"/>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jpeg"/><Relationship Id="rId1"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jpeg"/><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7.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7.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46.jpe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0" Type="http://schemas.openxmlformats.org/officeDocument/2006/relationships/notesSlide" Target="../notesSlides/notesSlide10.xml"/><Relationship Id="rId1"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9.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0.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0.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66.jpeg"/><Relationship Id="rId1"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3.xml"/><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4.xml"/><Relationship Id="rId2" Type="http://schemas.openxmlformats.org/officeDocument/2006/relationships/image" Target="../media/image14.png"/><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3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3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7.xml"/><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94722" y="2097923"/>
            <a:ext cx="8637073" cy="2126292"/>
          </a:xfrm>
        </p:spPr>
        <p:txBody>
          <a:bodyPr>
            <a:normAutofit fontScale="90000"/>
          </a:bodyPr>
          <a:lstStyle/>
          <a:p>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br>
              <a:rPr lang="en-US" b="1" dirty="0">
                <a:solidFill>
                  <a:srgbClr val="92D050"/>
                </a:solidFill>
                <a:latin typeface="Arial Black" panose="020B0A04020102020204" pitchFamily="34" charset="0"/>
                <a:ea typeface="Source Serif 4 Semi Bold" pitchFamily="34" charset="-122"/>
                <a:cs typeface="Source Serif 4 Semi Bold" pitchFamily="34" charset="-120"/>
              </a:rPr>
            </a:br>
            <a:r>
              <a:rPr lang="en-US" b="1" dirty="0">
                <a:solidFill>
                  <a:srgbClr val="92D050"/>
                </a:solidFill>
                <a:latin typeface="Arial Black" panose="020B0A04020102020204" pitchFamily="34" charset="0"/>
                <a:ea typeface="Source Serif 4 Semi Bold" pitchFamily="34" charset="-122"/>
                <a:cs typeface="Source Serif 4 Semi Bold" pitchFamily="34" charset="-120"/>
              </a:rPr>
              <a:t>Mubraiz Resources LTD – </a:t>
            </a:r>
            <a:r>
              <a:rPr lang="en-US" sz="6110" b="1" dirty="0">
                <a:solidFill>
                  <a:srgbClr val="92D050"/>
                </a:solidFill>
                <a:latin typeface="Arial Black" panose="020B0A04020102020204" pitchFamily="34" charset="0"/>
                <a:ea typeface="Source Serif 4 Semi Bold" pitchFamily="34" charset="-122"/>
                <a:cs typeface="Source Serif 4 Semi Bold" pitchFamily="34" charset="-120"/>
              </a:rPr>
              <a:t>Company Profile</a:t>
            </a:r>
            <a:br>
              <a:rPr lang="en-US" b="1" dirty="0">
                <a:solidFill>
                  <a:srgbClr val="92D050"/>
                </a:solidFill>
                <a:latin typeface="Arial Black" panose="020B0A04020102020204" pitchFamily="34" charset="0"/>
              </a:rPr>
            </a:br>
            <a:endParaRPr lang="en-US" dirty="0"/>
          </a:p>
        </p:txBody>
      </p:sp>
      <p:sp>
        <p:nvSpPr>
          <p:cNvPr id="3" name="Subtitle 2"/>
          <p:cNvSpPr>
            <a:spLocks noGrp="1"/>
          </p:cNvSpPr>
          <p:nvPr>
            <p:ph type="subTitle" idx="1"/>
          </p:nvPr>
        </p:nvSpPr>
        <p:spPr>
          <a:xfrm>
            <a:off x="2950210" y="3696970"/>
            <a:ext cx="6353175" cy="648970"/>
          </a:xfrm>
        </p:spPr>
        <p:txBody>
          <a:bodyPr>
            <a:normAutofit fontScale="90000"/>
          </a:bodyPr>
          <a:lstStyle/>
          <a:p>
            <a:pPr algn="ctr"/>
            <a:r>
              <a:rPr lang="en-US" b="1" dirty="0">
                <a:solidFill>
                  <a:srgbClr val="00B050"/>
                </a:solidFill>
                <a:sym typeface="+mn-ea"/>
              </a:rPr>
              <a:t>Empowered by Commitment. Sustained by Integrity.</a:t>
            </a:r>
            <a:endParaRPr lang="en-US" b="1" dirty="0">
              <a:solidFill>
                <a:schemeClr val="accent1">
                  <a:lumMod val="75000"/>
                </a:schemeClr>
              </a:solidFill>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0205" y="1034777"/>
            <a:ext cx="3011008" cy="2126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601" y="698361"/>
            <a:ext cx="4699819" cy="1066800"/>
          </a:xfrm>
        </p:spPr>
        <p:txBody>
          <a:bodyPr/>
          <a:lstStyle/>
          <a:p>
            <a:pPr algn="ctr"/>
            <a:r>
              <a:rPr lang="en-US" b="1" dirty="0">
                <a:latin typeface="Algerian" panose="04020705040A02060702" pitchFamily="82" charset="0"/>
              </a:rPr>
              <a:t>     MEET OUR BOARD of directors</a:t>
            </a:r>
            <a:endParaRPr lang="en-US" b="1" dirty="0">
              <a:latin typeface="Algerian" panose="04020705040A02060702" pitchFamily="82" charset="0"/>
            </a:endParaRPr>
          </a:p>
        </p:txBody>
      </p:sp>
      <p:sp>
        <p:nvSpPr>
          <p:cNvPr id="4" name="Text Placeholder 3"/>
          <p:cNvSpPr>
            <a:spLocks noGrp="1"/>
          </p:cNvSpPr>
          <p:nvPr>
            <p:ph type="body" sz="half" idx="2"/>
          </p:nvPr>
        </p:nvSpPr>
        <p:spPr>
          <a:xfrm>
            <a:off x="119743" y="3200399"/>
            <a:ext cx="7217228" cy="2959239"/>
          </a:xfrm>
        </p:spPr>
        <p:txBody>
          <a:bodyPr>
            <a:normAutofit fontScale="92500" lnSpcReduction="10000"/>
          </a:bodyPr>
          <a:lstStyle/>
          <a:p>
            <a:r>
              <a:rPr lang="en-GB" dirty="0"/>
              <a:t>Mr. </a:t>
            </a:r>
            <a:r>
              <a:rPr lang="en-GB" dirty="0" err="1"/>
              <a:t>Nebolisa</a:t>
            </a:r>
            <a:r>
              <a:rPr lang="en-GB" dirty="0"/>
              <a:t> Chidi Johnson is a distinguished multi-disciplinary executive with a distinguished career in the logistics industry. He holds a bachelor’s degree in accountancy from Rivers State University of Science &amp; Technology (UST) Port Harcourt. With over twenty-five years of experience in top management roles,</a:t>
            </a:r>
            <a:endParaRPr lang="en-GB" dirty="0"/>
          </a:p>
          <a:p>
            <a:r>
              <a:rPr lang="en-GB" dirty="0"/>
              <a:t>Mr. </a:t>
            </a:r>
            <a:r>
              <a:rPr lang="en-GB" dirty="0" err="1"/>
              <a:t>Nebolisa</a:t>
            </a:r>
            <a:r>
              <a:rPr lang="en-GB" dirty="0"/>
              <a:t> has cultivated a profound understanding of the logistics landscape in Nigeria.</a:t>
            </a:r>
            <a:endParaRPr lang="en-GB" dirty="0"/>
          </a:p>
          <a:p>
            <a:r>
              <a:rPr lang="en-US" dirty="0"/>
              <a:t>Mr. </a:t>
            </a:r>
            <a:r>
              <a:rPr lang="en-US" dirty="0" err="1"/>
              <a:t>Nebolisa</a:t>
            </a:r>
            <a:r>
              <a:rPr lang="en-US" dirty="0"/>
              <a:t> is marked by a relentless pursuit of excellence and innovation. He is not only a seasoned professional but also the visionary Founder and Managing Director of Mubraiz Resources.</a:t>
            </a:r>
            <a:endParaRPr lang="en-US" dirty="0"/>
          </a:p>
          <a:p>
            <a:endParaRPr lang="en-GB" dirty="0"/>
          </a:p>
          <a:p>
            <a:endParaRPr lang="en-GB" dirty="0"/>
          </a:p>
          <a:p>
            <a:endParaRPr lang="en-GB" dirty="0"/>
          </a:p>
          <a:p>
            <a:endParaRPr lang="en-US" dirty="0"/>
          </a:p>
        </p:txBody>
      </p:sp>
      <p:sp>
        <p:nvSpPr>
          <p:cNvPr id="6" name="TextBox 5"/>
          <p:cNvSpPr txBox="1"/>
          <p:nvPr/>
        </p:nvSpPr>
        <p:spPr>
          <a:xfrm>
            <a:off x="2293856" y="2410706"/>
            <a:ext cx="3265280" cy="64633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Mr. </a:t>
            </a:r>
            <a:r>
              <a:rPr lang="en-GB" b="1" dirty="0" err="1"/>
              <a:t>Nebolisa</a:t>
            </a:r>
            <a:r>
              <a:rPr lang="en-GB" b="1" dirty="0"/>
              <a:t> Chidi Johnson </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MD / COO</a:t>
            </a:r>
            <a:endParaRPr lang="en-US" sz="1400" b="1"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41228" y="793953"/>
            <a:ext cx="3629304" cy="45261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163" y="1002249"/>
            <a:ext cx="4699819" cy="1066800"/>
          </a:xfrm>
        </p:spPr>
        <p:txBody>
          <a:bodyPr/>
          <a:lstStyle/>
          <a:p>
            <a:pPr algn="ctr"/>
            <a:r>
              <a:rPr lang="en-US" b="1" dirty="0">
                <a:latin typeface="Algerian" panose="04020705040A02060702" pitchFamily="82" charset="0"/>
              </a:rPr>
              <a:t> MEET OUR BOARD of directors</a:t>
            </a:r>
            <a:endParaRPr lang="en-US" b="1" dirty="0">
              <a:latin typeface="Algerian" panose="04020705040A02060702" pitchFamily="82" charset="0"/>
            </a:endParaRPr>
          </a:p>
        </p:txBody>
      </p:sp>
      <p:sp>
        <p:nvSpPr>
          <p:cNvPr id="8" name="Text Placeholder 7"/>
          <p:cNvSpPr>
            <a:spLocks noGrp="1"/>
          </p:cNvSpPr>
          <p:nvPr>
            <p:ph type="body" sz="half" idx="2"/>
          </p:nvPr>
        </p:nvSpPr>
        <p:spPr>
          <a:xfrm>
            <a:off x="221295" y="3165987"/>
            <a:ext cx="7223556" cy="2743200"/>
          </a:xfrm>
        </p:spPr>
        <p:txBody>
          <a:bodyPr>
            <a:normAutofit fontScale="92500"/>
          </a:bodyPr>
          <a:lstStyle/>
          <a:p>
            <a:r>
              <a:rPr lang="en-GB" dirty="0"/>
              <a:t>Mrs. </a:t>
            </a:r>
            <a:r>
              <a:rPr lang="en-GB" dirty="0" err="1"/>
              <a:t>Nebolisa</a:t>
            </a:r>
            <a:r>
              <a:rPr lang="en-GB" dirty="0"/>
              <a:t> Nneoma Miriam is a seasoned management executive with a profound academic background. She holds a degree in English/Literature from Abia State University (ABSU) </a:t>
            </a:r>
            <a:r>
              <a:rPr lang="en-GB" dirty="0" err="1"/>
              <a:t>Uturu</a:t>
            </a:r>
            <a:r>
              <a:rPr lang="en-GB" dirty="0"/>
              <a:t> and is a member of the Nigeria Institute of Management (Chartered). Her career is complemented by extensive training and exposure in Safety Management. </a:t>
            </a:r>
            <a:endParaRPr lang="en-GB" dirty="0"/>
          </a:p>
          <a:p>
            <a:r>
              <a:rPr lang="en-GB" dirty="0"/>
              <a:t>Miriam held various positions in Quality, Health, Safety, and Environment (QHSE) and warehousing with the Genesis Group Headquarters in Port Harcourt. Her journey led her to pioneer the establishment of a parent company, </a:t>
            </a:r>
            <a:endParaRPr lang="en-US" dirty="0"/>
          </a:p>
        </p:txBody>
      </p:sp>
      <p:sp>
        <p:nvSpPr>
          <p:cNvPr id="9" name="Text Placeholder 7"/>
          <p:cNvSpPr txBox="1"/>
          <p:nvPr/>
        </p:nvSpPr>
        <p:spPr>
          <a:xfrm>
            <a:off x="1759673" y="2447283"/>
            <a:ext cx="5524404" cy="408370"/>
          </a:xfrm>
          <a:prstGeom prst="rect">
            <a:avLst/>
          </a:prstGeom>
        </p:spPr>
        <p:txBody>
          <a:bodyPr vert="horz" lIns="91440" tIns="45720" rIns="91440" bIns="4572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400" kern="1200" cap="none"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200"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cap="none"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9pPr>
          </a:lstStyle>
          <a:p>
            <a:r>
              <a:rPr lang="en-GB" b="1" dirty="0"/>
              <a:t>MRS. NEBOLISA NNEOMA MIRIAM</a:t>
            </a:r>
            <a:endParaRPr lang="en-US" dirty="0"/>
          </a:p>
          <a:p>
            <a:endParaRPr lang="en-US" dirty="0"/>
          </a:p>
        </p:txBody>
      </p:sp>
      <p:sp>
        <p:nvSpPr>
          <p:cNvPr id="10" name="Text Placeholder 7"/>
          <p:cNvSpPr txBox="1"/>
          <p:nvPr/>
        </p:nvSpPr>
        <p:spPr>
          <a:xfrm>
            <a:off x="2504926" y="2757616"/>
            <a:ext cx="2257992" cy="408370"/>
          </a:xfrm>
          <a:prstGeom prst="rect">
            <a:avLst/>
          </a:prstGeom>
        </p:spPr>
        <p:txBody>
          <a:bodyPr vert="horz" lIns="91440" tIns="45720" rIns="91440" bIns="45720" rtlCol="0">
            <a:normAutofit lnSpcReduction="1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400" kern="1200" cap="none"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200"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cap="none"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9pPr>
          </a:lstStyle>
          <a:p>
            <a:r>
              <a:rPr lang="en-US" b="1" dirty="0"/>
              <a:t>Executive Director</a:t>
            </a:r>
            <a:endParaRPr lang="en-US" dirty="0"/>
          </a:p>
          <a:p>
            <a:endParaRPr lang="en-US" dirty="0"/>
          </a:p>
        </p:txBody>
      </p:sp>
      <p:pic>
        <p:nvPicPr>
          <p:cNvPr id="7" name="Picture Placeholder 6"/>
          <p:cNvPicPr>
            <a:picLocks noGrp="1" noChangeAspect="1"/>
          </p:cNvPicPr>
          <p:nvPr>
            <p:ph type="pic" idx="1"/>
          </p:nvPr>
        </p:nvPicPr>
        <p:blipFill>
          <a:blip r:embed="rId1">
            <a:extLst>
              <a:ext uri="{28A0092B-C50C-407E-A947-70E740481C1C}">
                <a14:useLocalDpi xmlns:a14="http://schemas.microsoft.com/office/drawing/2010/main" val="0"/>
              </a:ext>
            </a:extLst>
          </a:blip>
          <a:srcRect t="11060" b="11060"/>
          <a:stretch>
            <a:fillRect/>
          </a:stretch>
        </p:blipFill>
        <p:spPr>
          <a:xfrm>
            <a:off x="7803573" y="718434"/>
            <a:ext cx="3408217" cy="4607981"/>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127" y="1234726"/>
            <a:ext cx="9325706" cy="1129768"/>
          </a:xfrm>
        </p:spPr>
        <p:txBody>
          <a:bodyPr/>
          <a:lstStyle/>
          <a:p>
            <a:r>
              <a:rPr lang="en-US" b="1" dirty="0">
                <a:latin typeface="Algerian" panose="04020705040A02060702" pitchFamily="82" charset="0"/>
              </a:rPr>
              <a:t> MEET OUR BOARD of directors</a:t>
            </a:r>
            <a:endParaRPr lang="en-US" b="1" dirty="0">
              <a:latin typeface="Algerian" panose="04020705040A02060702" pitchFamily="82" charset="0"/>
            </a:endParaRPr>
          </a:p>
        </p:txBody>
      </p:sp>
      <p:sp>
        <p:nvSpPr>
          <p:cNvPr id="14" name="Content Placeholder 11"/>
          <p:cNvSpPr txBox="1"/>
          <p:nvPr/>
        </p:nvSpPr>
        <p:spPr>
          <a:xfrm>
            <a:off x="1013735" y="5463333"/>
            <a:ext cx="2471324" cy="395914"/>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Font typeface="Arial" panose="020B0604020202020204"/>
              <a:buNone/>
            </a:pPr>
            <a:r>
              <a:rPr lang="en-US" b="1" dirty="0"/>
              <a:t>Mr. </a:t>
            </a:r>
            <a:r>
              <a:rPr lang="en-US" b="1" dirty="0" err="1"/>
              <a:t>Amarime</a:t>
            </a:r>
            <a:r>
              <a:rPr lang="en-US" b="1" dirty="0"/>
              <a:t> Edwin</a:t>
            </a:r>
            <a:endParaRPr lang="en-US" b="1" dirty="0"/>
          </a:p>
          <a:p>
            <a:endParaRPr lang="en-US" dirty="0"/>
          </a:p>
        </p:txBody>
      </p:sp>
      <p:sp>
        <p:nvSpPr>
          <p:cNvPr id="15" name="Content Placeholder 11"/>
          <p:cNvSpPr txBox="1"/>
          <p:nvPr/>
        </p:nvSpPr>
        <p:spPr>
          <a:xfrm>
            <a:off x="5956493" y="5486226"/>
            <a:ext cx="2471324" cy="395914"/>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None/>
            </a:pPr>
            <a:r>
              <a:rPr lang="en-US" b="1" dirty="0"/>
              <a:t>    Mr. </a:t>
            </a:r>
            <a:r>
              <a:rPr lang="en-GB" b="1" dirty="0">
                <a:solidFill>
                  <a:srgbClr val="000000"/>
                </a:solidFill>
                <a:latin typeface="Bodoni MT" panose="02070603080606020203" pitchFamily="18" charset="0"/>
                <a:ea typeface="Times New Roman" panose="02020603050405020304" pitchFamily="18" charset="0"/>
              </a:rPr>
              <a:t>Ikechukwu Kalu</a:t>
            </a:r>
            <a:r>
              <a:rPr lang="en-US" b="1" dirty="0"/>
              <a:t> </a:t>
            </a:r>
            <a:endParaRPr lang="en-US" b="1" dirty="0"/>
          </a:p>
          <a:p>
            <a:endParaRPr lang="en-US" dirty="0"/>
          </a:p>
        </p:txBody>
      </p:sp>
      <p:sp>
        <p:nvSpPr>
          <p:cNvPr id="20" name="TextBox 19"/>
          <p:cNvSpPr txBox="1"/>
          <p:nvPr/>
        </p:nvSpPr>
        <p:spPr>
          <a:xfrm>
            <a:off x="880871" y="5734817"/>
            <a:ext cx="2357570" cy="276999"/>
          </a:xfrm>
          <a:prstGeom prst="rect">
            <a:avLst/>
          </a:prstGeom>
          <a:noFill/>
        </p:spPr>
        <p:txBody>
          <a:bodyPr wrap="square">
            <a:spAutoFit/>
          </a:bodyPr>
          <a:lstStyle/>
          <a:p>
            <a:pPr marL="0" indent="0">
              <a:buNone/>
            </a:pPr>
            <a:r>
              <a:rPr lang="en-US" sz="1200" b="1" dirty="0"/>
              <a:t>Head of Asset Care Management</a:t>
            </a:r>
            <a:endParaRPr lang="en-US" sz="1200" b="1" dirty="0"/>
          </a:p>
        </p:txBody>
      </p:sp>
      <p:sp>
        <p:nvSpPr>
          <p:cNvPr id="21" name="TextBox 20"/>
          <p:cNvSpPr txBox="1"/>
          <p:nvPr/>
        </p:nvSpPr>
        <p:spPr>
          <a:xfrm>
            <a:off x="6318143" y="5713046"/>
            <a:ext cx="1966049" cy="276999"/>
          </a:xfrm>
          <a:prstGeom prst="rect">
            <a:avLst/>
          </a:prstGeom>
          <a:noFill/>
        </p:spPr>
        <p:txBody>
          <a:bodyPr wrap="square">
            <a:spAutoFit/>
          </a:bodyPr>
          <a:lstStyle/>
          <a:p>
            <a:pPr marL="0" indent="0">
              <a:buNone/>
            </a:pPr>
            <a:r>
              <a:rPr lang="en-US" sz="1200" b="1" dirty="0"/>
              <a:t>Head of Operations</a:t>
            </a:r>
            <a:endParaRPr lang="en-US" sz="1200" b="1" dirty="0"/>
          </a:p>
        </p:txBody>
      </p:sp>
      <p:sp>
        <p:nvSpPr>
          <p:cNvPr id="4" name="Content Placeholder 3"/>
          <p:cNvSpPr>
            <a:spLocks noGrp="1"/>
          </p:cNvSpPr>
          <p:nvPr>
            <p:ph sz="half" idx="2"/>
          </p:nvPr>
        </p:nvSpPr>
        <p:spPr>
          <a:xfrm>
            <a:off x="3226129" y="2534099"/>
            <a:ext cx="2962511" cy="2921327"/>
          </a:xfrm>
        </p:spPr>
        <p:txBody>
          <a:bodyPr>
            <a:noAutofit/>
          </a:bodyPr>
          <a:lstStyle/>
          <a:p>
            <a:pPr marL="0" indent="0">
              <a:buNone/>
            </a:pPr>
            <a:r>
              <a:rPr lang="en-GB" sz="1500" b="1" dirty="0">
                <a:latin typeface="Bodoni MT" panose="02070603080606020203" pitchFamily="18" charset="0"/>
              </a:rPr>
              <a:t>Edwin </a:t>
            </a:r>
            <a:r>
              <a:rPr lang="en-GB" sz="1500" dirty="0">
                <a:latin typeface="Bodoni MT" panose="02070603080606020203" pitchFamily="18" charset="0"/>
              </a:rPr>
              <a:t>possesses a strong track record as a results-oriented supply chain and logistics manager with over a decade of experience with Diageo optimizing end-to-end supply chain operations. He has demonstrated expertise in improving efficiency, reducing costs, and implementing process enhancements across procurement, inventory management, transportation, and distribution.</a:t>
            </a:r>
            <a:endParaRPr lang="en-US" sz="1500" dirty="0">
              <a:latin typeface="Bodoni MT" panose="02070603080606020203" pitchFamily="18" charset="0"/>
            </a:endParaRPr>
          </a:p>
        </p:txBody>
      </p:sp>
      <p:sp>
        <p:nvSpPr>
          <p:cNvPr id="7" name="Content Placeholder 3"/>
          <p:cNvSpPr txBox="1"/>
          <p:nvPr/>
        </p:nvSpPr>
        <p:spPr>
          <a:xfrm>
            <a:off x="8284192" y="2559640"/>
            <a:ext cx="2962511" cy="287115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28" name="Content Placeholder 3"/>
          <p:cNvSpPr txBox="1"/>
          <p:nvPr/>
        </p:nvSpPr>
        <p:spPr>
          <a:xfrm>
            <a:off x="8265038" y="2475344"/>
            <a:ext cx="2962511" cy="292132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Font typeface="Arial" panose="020B0604020202020204"/>
              <a:buNone/>
            </a:pPr>
            <a:endParaRPr lang="en-US" sz="1500" dirty="0">
              <a:latin typeface="Bodoni MT" panose="02070603080606020203" pitchFamily="18" charset="0"/>
            </a:endParaRPr>
          </a:p>
        </p:txBody>
      </p:sp>
      <p:sp>
        <p:nvSpPr>
          <p:cNvPr id="30" name="TextBox 29"/>
          <p:cNvSpPr txBox="1"/>
          <p:nvPr/>
        </p:nvSpPr>
        <p:spPr>
          <a:xfrm>
            <a:off x="8284192" y="2559640"/>
            <a:ext cx="2992654" cy="3093154"/>
          </a:xfrm>
          <a:prstGeom prst="rect">
            <a:avLst/>
          </a:prstGeom>
          <a:noFill/>
        </p:spPr>
        <p:txBody>
          <a:bodyPr wrap="square">
            <a:spAutoFit/>
          </a:bodyPr>
          <a:lstStyle/>
          <a:p>
            <a:r>
              <a:rPr lang="en-GB" sz="1500" b="1" dirty="0">
                <a:solidFill>
                  <a:srgbClr val="000000"/>
                </a:solidFill>
                <a:effectLst/>
                <a:latin typeface="Bodoni MT" panose="02070603080606020203" pitchFamily="18" charset="0"/>
                <a:ea typeface="Times New Roman" panose="02020603050405020304" pitchFamily="18" charset="0"/>
              </a:rPr>
              <a:t>Ikechukwu Kalu</a:t>
            </a:r>
            <a:r>
              <a:rPr lang="en-GB" sz="1500" dirty="0">
                <a:solidFill>
                  <a:srgbClr val="000000"/>
                </a:solidFill>
                <a:effectLst/>
                <a:latin typeface="Bodoni MT" panose="02070603080606020203" pitchFamily="18" charset="0"/>
                <a:ea typeface="Times New Roman" panose="02020603050405020304" pitchFamily="18" charset="0"/>
              </a:rPr>
              <a:t> serves as the Head of Operations at </a:t>
            </a:r>
            <a:r>
              <a:rPr lang="en-GB" sz="1500" dirty="0" err="1">
                <a:solidFill>
                  <a:srgbClr val="000000"/>
                </a:solidFill>
                <a:effectLst/>
                <a:latin typeface="Bodoni MT" panose="02070603080606020203" pitchFamily="18" charset="0"/>
                <a:ea typeface="Times New Roman" panose="02020603050405020304" pitchFamily="18" charset="0"/>
              </a:rPr>
              <a:t>Mubraiz</a:t>
            </a:r>
            <a:r>
              <a:rPr lang="en-GB" sz="1500" dirty="0">
                <a:solidFill>
                  <a:srgbClr val="000000"/>
                </a:solidFill>
                <a:effectLst/>
                <a:latin typeface="Bodoni MT" panose="02070603080606020203" pitchFamily="18" charset="0"/>
                <a:ea typeface="Times New Roman" panose="02020603050405020304" pitchFamily="18" charset="0"/>
              </a:rPr>
              <a:t> Resources, bringing with him over a decade of experience in the logistics sector. His role is marked by precision and a commitment to operational excellence</a:t>
            </a:r>
            <a:r>
              <a:rPr lang="en-US" sz="1500" dirty="0">
                <a:solidFill>
                  <a:srgbClr val="000000"/>
                </a:solidFill>
                <a:latin typeface="Bodoni MT" panose="02070603080606020203" pitchFamily="18" charset="0"/>
                <a:ea typeface="Times New Roman" panose="02020603050405020304" pitchFamily="18" charset="0"/>
              </a:rPr>
              <a:t>, </a:t>
            </a:r>
            <a:r>
              <a:rPr lang="en-US" sz="1500" dirty="0" err="1">
                <a:solidFill>
                  <a:srgbClr val="000000"/>
                </a:solidFill>
                <a:latin typeface="Bodoni MT" panose="02070603080606020203" pitchFamily="18" charset="0"/>
                <a:ea typeface="Times New Roman" panose="02020603050405020304" pitchFamily="18" charset="0"/>
              </a:rPr>
              <a:t>Mr</a:t>
            </a:r>
            <a:r>
              <a:rPr lang="en-US" sz="1500" dirty="0">
                <a:solidFill>
                  <a:srgbClr val="000000"/>
                </a:solidFill>
                <a:latin typeface="Bodoni MT" panose="02070603080606020203" pitchFamily="18" charset="0"/>
                <a:ea typeface="Times New Roman" panose="02020603050405020304" pitchFamily="18" charset="0"/>
              </a:rPr>
              <a:t> Kalu</a:t>
            </a:r>
            <a:r>
              <a:rPr lang="en-GB" sz="1500" dirty="0">
                <a:latin typeface="Bodoni MT" panose="02070603080606020203" pitchFamily="18" charset="0"/>
              </a:rPr>
              <a:t> contribution as HOO is integral to our pursuit of operational excellence, reflecting our steadfast commitment to delivering top-tier logistics services</a:t>
            </a:r>
            <a:r>
              <a:rPr lang="en-GB" sz="1500" b="1" dirty="0">
                <a:latin typeface="Bodoni MT" panose="02070603080606020203" pitchFamily="18" charset="0"/>
              </a:rPr>
              <a:t>.</a:t>
            </a:r>
            <a:endParaRPr lang="en-US" sz="1500" dirty="0">
              <a:latin typeface="Bodoni MT" panose="02070603080606020203" pitchFamily="18" charset="0"/>
            </a:endParaRPr>
          </a:p>
          <a:p>
            <a:endParaRPr lang="en-US" sz="1500" dirty="0">
              <a:latin typeface="Bodoni MT" panose="02070603080606020203"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19272" y="2617266"/>
            <a:ext cx="2145766" cy="2791669"/>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98" y="2456294"/>
            <a:ext cx="2288378" cy="29213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127" y="1234726"/>
            <a:ext cx="9325706" cy="1129768"/>
          </a:xfrm>
        </p:spPr>
        <p:txBody>
          <a:bodyPr/>
          <a:lstStyle/>
          <a:p>
            <a:r>
              <a:rPr lang="en-US" b="1" dirty="0">
                <a:latin typeface="Algerian" panose="04020705040A02060702" pitchFamily="82" charset="0"/>
              </a:rPr>
              <a:t>Some of Our MANAGEMENT TEAM</a:t>
            </a:r>
            <a:endParaRPr lang="en-US" b="1" dirty="0">
              <a:latin typeface="Algerian" panose="04020705040A02060702" pitchFamily="82" charset="0"/>
            </a:endParaRPr>
          </a:p>
        </p:txBody>
      </p:sp>
      <p:sp>
        <p:nvSpPr>
          <p:cNvPr id="12" name="Content Placeholder 11"/>
          <p:cNvSpPr>
            <a:spLocks noGrp="1"/>
          </p:cNvSpPr>
          <p:nvPr>
            <p:ph sz="half" idx="1"/>
          </p:nvPr>
        </p:nvSpPr>
        <p:spPr>
          <a:xfrm>
            <a:off x="645036" y="5454492"/>
            <a:ext cx="2471324" cy="395914"/>
          </a:xfrm>
        </p:spPr>
        <p:txBody>
          <a:bodyPr>
            <a:normAutofit fontScale="70000" lnSpcReduction="20000"/>
          </a:bodyPr>
          <a:lstStyle/>
          <a:p>
            <a:pPr marL="0" indent="0">
              <a:buNone/>
            </a:pPr>
            <a:r>
              <a:rPr lang="en-US" b="1" dirty="0"/>
              <a:t>Mr. Ayodeji Adegunna</a:t>
            </a:r>
            <a:endParaRPr lang="en-US" b="1" dirty="0"/>
          </a:p>
          <a:p>
            <a:pPr marL="0" indent="0">
              <a:buNone/>
            </a:pPr>
            <a:endParaRPr lang="en-US" b="1" dirty="0"/>
          </a:p>
          <a:p>
            <a:endParaRPr lang="en-US" dirty="0"/>
          </a:p>
        </p:txBody>
      </p:sp>
      <p:sp>
        <p:nvSpPr>
          <p:cNvPr id="15" name="Content Placeholder 11"/>
          <p:cNvSpPr txBox="1"/>
          <p:nvPr/>
        </p:nvSpPr>
        <p:spPr>
          <a:xfrm>
            <a:off x="6096001" y="5576061"/>
            <a:ext cx="2318044" cy="395914"/>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None/>
            </a:pPr>
            <a:r>
              <a:rPr lang="en-US" b="1" dirty="0"/>
              <a:t>    Mrs. Beinmote Alagoa</a:t>
            </a:r>
            <a:endParaRPr lang="en-US" b="1" dirty="0"/>
          </a:p>
          <a:p>
            <a:endParaRPr lang="en-US" dirty="0"/>
          </a:p>
        </p:txBody>
      </p:sp>
      <p:sp>
        <p:nvSpPr>
          <p:cNvPr id="18" name="TextBox 17"/>
          <p:cNvSpPr txBox="1"/>
          <p:nvPr/>
        </p:nvSpPr>
        <p:spPr>
          <a:xfrm>
            <a:off x="976970" y="5713046"/>
            <a:ext cx="1769739" cy="260350"/>
          </a:xfrm>
          <a:prstGeom prst="rect">
            <a:avLst/>
          </a:prstGeom>
          <a:noFill/>
        </p:spPr>
        <p:txBody>
          <a:bodyPr wrap="square">
            <a:spAutoFit/>
          </a:bodyPr>
          <a:lstStyle/>
          <a:p>
            <a:pPr marL="0" indent="0">
              <a:buNone/>
            </a:pPr>
            <a:r>
              <a:rPr lang="en-US" sz="1100" b="1" dirty="0"/>
              <a:t>Admin/HR  Team Lead</a:t>
            </a:r>
            <a:endParaRPr lang="en-US" sz="1100" b="1" dirty="0"/>
          </a:p>
        </p:txBody>
      </p:sp>
      <p:sp>
        <p:nvSpPr>
          <p:cNvPr id="21" name="TextBox 20"/>
          <p:cNvSpPr txBox="1"/>
          <p:nvPr/>
        </p:nvSpPr>
        <p:spPr>
          <a:xfrm>
            <a:off x="6409423" y="5782550"/>
            <a:ext cx="1966049" cy="276999"/>
          </a:xfrm>
          <a:prstGeom prst="rect">
            <a:avLst/>
          </a:prstGeom>
          <a:noFill/>
        </p:spPr>
        <p:txBody>
          <a:bodyPr wrap="square">
            <a:spAutoFit/>
          </a:bodyPr>
          <a:lstStyle/>
          <a:p>
            <a:pPr marL="0" indent="0">
              <a:buNone/>
            </a:pPr>
            <a:r>
              <a:rPr lang="en-US" sz="1200" b="1" dirty="0"/>
              <a:t>   Head of Finance</a:t>
            </a:r>
            <a:endParaRPr lang="en-US" sz="1200" b="1" dirty="0"/>
          </a:p>
        </p:txBody>
      </p:sp>
      <p:sp>
        <p:nvSpPr>
          <p:cNvPr id="4" name="Content Placeholder 3"/>
          <p:cNvSpPr>
            <a:spLocks noGrp="1"/>
          </p:cNvSpPr>
          <p:nvPr>
            <p:ph sz="half" idx="2"/>
          </p:nvPr>
        </p:nvSpPr>
        <p:spPr>
          <a:xfrm>
            <a:off x="2930324" y="2440781"/>
            <a:ext cx="3222172" cy="3341769"/>
          </a:xfrm>
        </p:spPr>
        <p:txBody>
          <a:bodyPr>
            <a:noAutofit/>
          </a:bodyPr>
          <a:lstStyle/>
          <a:p>
            <a:pPr marL="0" indent="0">
              <a:buNone/>
            </a:pPr>
            <a:r>
              <a:rPr lang="en-US" sz="1300" b="1" dirty="0">
                <a:latin typeface="Bodoni MT" panose="02070603080606020203" pitchFamily="18" charset="0"/>
              </a:rPr>
              <a:t>Ayodeji</a:t>
            </a:r>
            <a:r>
              <a:rPr lang="en-US" sz="1300" dirty="0">
                <a:latin typeface="Bodoni MT" panose="02070603080606020203" pitchFamily="18" charset="0"/>
              </a:rPr>
              <a:t> is a seasoned Admin and HR Management professional with a strong background in Transport and Logistics Management. With over 5 years of experience in media and brand management, he has developed a unique blend of skills that enable him to drive business growth and excellence. at Mubraiz Resources, Ayodeji oversees administrative and develops HR strategies to fosters a positive work environment. A Member of the Chartered Institute of Customer Relationship Management. He is a goal-getter, profound leader, and purpose fulfillment crusader dedicated to delivering exceptional results.</a:t>
            </a:r>
            <a:endParaRPr lang="en-US" sz="1300" dirty="0">
              <a:latin typeface="Bodoni MT" panose="02070603080606020203" pitchFamily="18" charset="0"/>
            </a:endParaRPr>
          </a:p>
        </p:txBody>
      </p:sp>
      <p:sp>
        <p:nvSpPr>
          <p:cNvPr id="7" name="Content Placeholder 3"/>
          <p:cNvSpPr txBox="1"/>
          <p:nvPr/>
        </p:nvSpPr>
        <p:spPr>
          <a:xfrm>
            <a:off x="8284192" y="2559640"/>
            <a:ext cx="2962511" cy="287115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28" name="Content Placeholder 3"/>
          <p:cNvSpPr txBox="1"/>
          <p:nvPr/>
        </p:nvSpPr>
        <p:spPr>
          <a:xfrm>
            <a:off x="8265038" y="2475344"/>
            <a:ext cx="2962511" cy="292132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Font typeface="Arial" panose="020B0604020202020204"/>
              <a:buNone/>
            </a:pPr>
            <a:endParaRPr lang="en-US" sz="1500" dirty="0">
              <a:latin typeface="Bodoni MT" panose="02070603080606020203" pitchFamily="18" charset="0"/>
            </a:endParaRPr>
          </a:p>
        </p:txBody>
      </p:sp>
      <p:sp>
        <p:nvSpPr>
          <p:cNvPr id="30" name="TextBox 29"/>
          <p:cNvSpPr txBox="1"/>
          <p:nvPr/>
        </p:nvSpPr>
        <p:spPr>
          <a:xfrm>
            <a:off x="8453294" y="2619892"/>
            <a:ext cx="2992654" cy="3093154"/>
          </a:xfrm>
          <a:prstGeom prst="rect">
            <a:avLst/>
          </a:prstGeom>
          <a:noFill/>
        </p:spPr>
        <p:txBody>
          <a:bodyPr wrap="square">
            <a:spAutoFit/>
          </a:bodyPr>
          <a:lstStyle/>
          <a:p>
            <a:r>
              <a:rPr lang="en-GB" sz="1500" b="1" dirty="0" err="1">
                <a:solidFill>
                  <a:srgbClr val="000000"/>
                </a:solidFill>
                <a:latin typeface="Bodoni MT" panose="02070603080606020203" pitchFamily="18" charset="0"/>
                <a:ea typeface="Times New Roman" panose="02020603050405020304" pitchFamily="18" charset="0"/>
              </a:rPr>
              <a:t>Beinmote</a:t>
            </a:r>
            <a:r>
              <a:rPr lang="en-GB" sz="1500" b="1" dirty="0">
                <a:solidFill>
                  <a:srgbClr val="000000"/>
                </a:solidFill>
                <a:latin typeface="Bodoni MT" panose="02070603080606020203" pitchFamily="18" charset="0"/>
                <a:ea typeface="Times New Roman" panose="02020603050405020304" pitchFamily="18" charset="0"/>
              </a:rPr>
              <a:t> </a:t>
            </a:r>
            <a:r>
              <a:rPr lang="en-GB" sz="1500" b="1" dirty="0" err="1">
                <a:solidFill>
                  <a:srgbClr val="000000"/>
                </a:solidFill>
                <a:latin typeface="Bodoni MT" panose="02070603080606020203" pitchFamily="18" charset="0"/>
                <a:ea typeface="Times New Roman" panose="02020603050405020304" pitchFamily="18" charset="0"/>
              </a:rPr>
              <a:t>Alagao</a:t>
            </a:r>
            <a:r>
              <a:rPr lang="en-GB" sz="1500" b="1" dirty="0">
                <a:solidFill>
                  <a:srgbClr val="000000"/>
                </a:solidFill>
                <a:effectLst/>
                <a:latin typeface="Bodoni MT" panose="02070603080606020203" pitchFamily="18" charset="0"/>
                <a:ea typeface="Times New Roman" panose="02020603050405020304" pitchFamily="18" charset="0"/>
              </a:rPr>
              <a:t> </a:t>
            </a:r>
            <a:r>
              <a:rPr lang="en-GB" sz="1500" dirty="0">
                <a:solidFill>
                  <a:srgbClr val="000000"/>
                </a:solidFill>
                <a:effectLst/>
                <a:latin typeface="Bodoni MT" panose="02070603080606020203" pitchFamily="18" charset="0"/>
                <a:ea typeface="Times New Roman" panose="02020603050405020304" pitchFamily="18" charset="0"/>
              </a:rPr>
              <a:t>serves as the Head of </a:t>
            </a:r>
            <a:r>
              <a:rPr lang="en-GB" sz="1500" dirty="0">
                <a:solidFill>
                  <a:srgbClr val="000000"/>
                </a:solidFill>
                <a:latin typeface="Bodoni MT" panose="02070603080606020203" pitchFamily="18" charset="0"/>
                <a:ea typeface="Times New Roman" panose="02020603050405020304" pitchFamily="18" charset="0"/>
              </a:rPr>
              <a:t>Finance</a:t>
            </a:r>
            <a:r>
              <a:rPr lang="en-GB" sz="1500" dirty="0">
                <a:solidFill>
                  <a:srgbClr val="000000"/>
                </a:solidFill>
                <a:effectLst/>
                <a:latin typeface="Bodoni MT" panose="02070603080606020203" pitchFamily="18" charset="0"/>
                <a:ea typeface="Times New Roman" panose="02020603050405020304" pitchFamily="18" charset="0"/>
              </a:rPr>
              <a:t> at </a:t>
            </a:r>
            <a:r>
              <a:rPr lang="en-GB" sz="1500" dirty="0" err="1">
                <a:solidFill>
                  <a:srgbClr val="000000"/>
                </a:solidFill>
                <a:effectLst/>
                <a:latin typeface="Bodoni MT" panose="02070603080606020203" pitchFamily="18" charset="0"/>
                <a:ea typeface="Times New Roman" panose="02020603050405020304" pitchFamily="18" charset="0"/>
              </a:rPr>
              <a:t>Mubraiz</a:t>
            </a:r>
            <a:r>
              <a:rPr lang="en-GB" sz="1500" dirty="0">
                <a:solidFill>
                  <a:srgbClr val="000000"/>
                </a:solidFill>
                <a:effectLst/>
                <a:latin typeface="Bodoni MT" panose="02070603080606020203" pitchFamily="18" charset="0"/>
                <a:ea typeface="Times New Roman" panose="02020603050405020304" pitchFamily="18" charset="0"/>
              </a:rPr>
              <a:t> Resources, bringing with over a decade of experience in the </a:t>
            </a:r>
            <a:r>
              <a:rPr lang="en-GB" sz="1500" dirty="0">
                <a:solidFill>
                  <a:srgbClr val="000000"/>
                </a:solidFill>
                <a:latin typeface="Bodoni MT" panose="02070603080606020203" pitchFamily="18" charset="0"/>
                <a:ea typeface="Times New Roman" panose="02020603050405020304" pitchFamily="18" charset="0"/>
              </a:rPr>
              <a:t>Banking and Finance</a:t>
            </a:r>
            <a:r>
              <a:rPr lang="en-GB" sz="1500" dirty="0">
                <a:solidFill>
                  <a:srgbClr val="000000"/>
                </a:solidFill>
                <a:effectLst/>
                <a:latin typeface="Bodoni MT" panose="02070603080606020203" pitchFamily="18" charset="0"/>
                <a:ea typeface="Times New Roman" panose="02020603050405020304" pitchFamily="18" charset="0"/>
              </a:rPr>
              <a:t> sector. Her role is marked by precision and a commitment to </a:t>
            </a:r>
            <a:r>
              <a:rPr lang="en-GB" sz="1500" dirty="0">
                <a:solidFill>
                  <a:srgbClr val="000000"/>
                </a:solidFill>
                <a:latin typeface="Bodoni MT" panose="02070603080606020203" pitchFamily="18" charset="0"/>
                <a:ea typeface="Times New Roman" panose="02020603050405020304" pitchFamily="18" charset="0"/>
              </a:rPr>
              <a:t>financial</a:t>
            </a:r>
            <a:r>
              <a:rPr lang="en-GB" sz="1500" dirty="0">
                <a:solidFill>
                  <a:srgbClr val="000000"/>
                </a:solidFill>
                <a:effectLst/>
                <a:latin typeface="Bodoni MT" panose="02070603080606020203" pitchFamily="18" charset="0"/>
                <a:ea typeface="Times New Roman" panose="02020603050405020304" pitchFamily="18" charset="0"/>
              </a:rPr>
              <a:t> excellence</a:t>
            </a:r>
            <a:r>
              <a:rPr lang="en-US" sz="1500" dirty="0">
                <a:solidFill>
                  <a:srgbClr val="000000"/>
                </a:solidFill>
                <a:latin typeface="Bodoni MT" panose="02070603080606020203" pitchFamily="18" charset="0"/>
                <a:ea typeface="Times New Roman" panose="02020603050405020304" pitchFamily="18" charset="0"/>
              </a:rPr>
              <a:t>, </a:t>
            </a:r>
            <a:r>
              <a:rPr lang="en-US" sz="1500" dirty="0" err="1">
                <a:solidFill>
                  <a:srgbClr val="000000"/>
                </a:solidFill>
                <a:latin typeface="Bodoni MT" panose="02070603080606020203" pitchFamily="18" charset="0"/>
                <a:ea typeface="Times New Roman" panose="02020603050405020304" pitchFamily="18" charset="0"/>
              </a:rPr>
              <a:t>Mz</a:t>
            </a:r>
            <a:r>
              <a:rPr lang="en-US" sz="1500" dirty="0">
                <a:solidFill>
                  <a:srgbClr val="000000"/>
                </a:solidFill>
                <a:latin typeface="Bodoni MT" panose="02070603080606020203" pitchFamily="18" charset="0"/>
                <a:ea typeface="Times New Roman" panose="02020603050405020304" pitchFamily="18" charset="0"/>
              </a:rPr>
              <a:t> Beinmote is a graduate of the prestigious University of port </a:t>
            </a:r>
            <a:r>
              <a:rPr lang="en-US" sz="1500">
                <a:solidFill>
                  <a:srgbClr val="000000"/>
                </a:solidFill>
                <a:latin typeface="Bodoni MT" panose="02070603080606020203" pitchFamily="18" charset="0"/>
                <a:ea typeface="Times New Roman" panose="02020603050405020304" pitchFamily="18" charset="0"/>
              </a:rPr>
              <a:t>harcourt</a:t>
            </a:r>
            <a:r>
              <a:rPr lang="en-GB" sz="1500" dirty="0">
                <a:latin typeface="Bodoni MT" panose="02070603080606020203" pitchFamily="18" charset="0"/>
              </a:rPr>
              <a:t> </a:t>
            </a:r>
            <a:r>
              <a:rPr lang="en-US" sz="1500" dirty="0">
                <a:latin typeface="Bodoni MT" panose="02070603080606020203" pitchFamily="18" charset="0"/>
              </a:rPr>
              <a:t>She is a member of the institute of chartered accountant of Nigeria</a:t>
            </a:r>
            <a:endParaRPr lang="en-US" sz="1500" dirty="0">
              <a:latin typeface="Bodoni MT" panose="02070603080606020203" pitchFamily="18" charset="0"/>
            </a:endParaRPr>
          </a:p>
          <a:p>
            <a:endParaRPr lang="en-US" sz="1500" dirty="0">
              <a:latin typeface="Bodoni MT" panose="02070603080606020203" pitchFamily="18"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39623" y="2492210"/>
            <a:ext cx="2289519" cy="306624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06" y="2536782"/>
            <a:ext cx="2118560" cy="29388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127" y="1234726"/>
            <a:ext cx="9325706" cy="1129768"/>
          </a:xfrm>
        </p:spPr>
        <p:txBody>
          <a:bodyPr/>
          <a:lstStyle/>
          <a:p>
            <a:r>
              <a:rPr lang="en-US" b="1" dirty="0">
                <a:latin typeface="Algerian" panose="04020705040A02060702" pitchFamily="82" charset="0"/>
              </a:rPr>
              <a:t>Some of Our MANAGEMENT TEAM</a:t>
            </a:r>
            <a:endParaRPr lang="en-US" b="1" dirty="0">
              <a:latin typeface="Algerian" panose="04020705040A02060702" pitchFamily="82" charset="0"/>
            </a:endParaRPr>
          </a:p>
        </p:txBody>
      </p:sp>
      <p:sp>
        <p:nvSpPr>
          <p:cNvPr id="12" name="Content Placeholder 11"/>
          <p:cNvSpPr>
            <a:spLocks noGrp="1"/>
          </p:cNvSpPr>
          <p:nvPr>
            <p:ph sz="half" idx="1"/>
          </p:nvPr>
        </p:nvSpPr>
        <p:spPr>
          <a:xfrm>
            <a:off x="868680" y="5576570"/>
            <a:ext cx="2016125" cy="395605"/>
          </a:xfrm>
        </p:spPr>
        <p:txBody>
          <a:bodyPr>
            <a:normAutofit fontScale="25000" lnSpcReduction="20000"/>
          </a:bodyPr>
          <a:lstStyle/>
          <a:p>
            <a:pPr marL="0" indent="0">
              <a:buNone/>
            </a:pPr>
            <a:r>
              <a:rPr lang="en-US" sz="5600" b="1" dirty="0">
                <a:sym typeface="+mn-ea"/>
              </a:rPr>
              <a:t>Mr. Gyang Joseph</a:t>
            </a:r>
            <a:endParaRPr lang="en-US" sz="5600" b="1" dirty="0">
              <a:sym typeface="+mn-ea"/>
            </a:endParaRPr>
          </a:p>
          <a:p>
            <a:pPr marL="0" indent="0">
              <a:buNone/>
            </a:pPr>
            <a:endParaRPr lang="en-US" b="1" dirty="0"/>
          </a:p>
          <a:p>
            <a:endParaRPr lang="en-US" dirty="0"/>
          </a:p>
        </p:txBody>
      </p:sp>
      <p:sp>
        <p:nvSpPr>
          <p:cNvPr id="15" name="Content Placeholder 11"/>
          <p:cNvSpPr txBox="1"/>
          <p:nvPr/>
        </p:nvSpPr>
        <p:spPr>
          <a:xfrm>
            <a:off x="5862320" y="5575935"/>
            <a:ext cx="2551430" cy="39560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None/>
            </a:pPr>
            <a:r>
              <a:rPr lang="en-US" sz="1300" b="1" dirty="0">
                <a:sym typeface="+mn-ea"/>
              </a:rPr>
              <a:t>Bar. Tekena - Ayebatoye Esq</a:t>
            </a:r>
            <a:endParaRPr lang="en-US" sz="1300" b="1" dirty="0"/>
          </a:p>
          <a:p>
            <a:endParaRPr lang="en-US" sz="500" b="1" dirty="0"/>
          </a:p>
        </p:txBody>
      </p:sp>
      <p:sp>
        <p:nvSpPr>
          <p:cNvPr id="18" name="TextBox 17"/>
          <p:cNvSpPr txBox="1"/>
          <p:nvPr/>
        </p:nvSpPr>
        <p:spPr>
          <a:xfrm>
            <a:off x="855050" y="5804486"/>
            <a:ext cx="1769739" cy="260350"/>
          </a:xfrm>
          <a:prstGeom prst="rect">
            <a:avLst/>
          </a:prstGeom>
          <a:noFill/>
        </p:spPr>
        <p:txBody>
          <a:bodyPr wrap="square">
            <a:spAutoFit/>
          </a:bodyPr>
          <a:lstStyle/>
          <a:p>
            <a:pPr marL="0" indent="0">
              <a:buNone/>
            </a:pPr>
            <a:r>
              <a:rPr lang="en-US" sz="1100" b="1" dirty="0">
                <a:sym typeface="+mn-ea"/>
              </a:rPr>
              <a:t>Asset Recovery team Lead</a:t>
            </a:r>
            <a:endParaRPr lang="en-US" sz="1100" b="1" dirty="0"/>
          </a:p>
        </p:txBody>
      </p:sp>
      <p:sp>
        <p:nvSpPr>
          <p:cNvPr id="21" name="TextBox 20"/>
          <p:cNvSpPr txBox="1"/>
          <p:nvPr/>
        </p:nvSpPr>
        <p:spPr>
          <a:xfrm>
            <a:off x="5688330" y="5804535"/>
            <a:ext cx="2522855" cy="275590"/>
          </a:xfrm>
          <a:prstGeom prst="rect">
            <a:avLst/>
          </a:prstGeom>
          <a:noFill/>
        </p:spPr>
        <p:txBody>
          <a:bodyPr wrap="square">
            <a:spAutoFit/>
          </a:bodyPr>
          <a:lstStyle/>
          <a:p>
            <a:pPr marL="0" indent="0">
              <a:buNone/>
            </a:pPr>
            <a:r>
              <a:rPr lang="en-US" sz="1200" b="1" dirty="0">
                <a:sym typeface="+mn-ea"/>
              </a:rPr>
              <a:t>   Head of Mubraiz Legal Advisor</a:t>
            </a:r>
            <a:endParaRPr lang="en-US" sz="1200" b="1" dirty="0"/>
          </a:p>
        </p:txBody>
      </p:sp>
      <p:sp>
        <p:nvSpPr>
          <p:cNvPr id="4" name="Content Placeholder 3"/>
          <p:cNvSpPr>
            <a:spLocks noGrp="1"/>
          </p:cNvSpPr>
          <p:nvPr>
            <p:ph sz="half" idx="2"/>
          </p:nvPr>
        </p:nvSpPr>
        <p:spPr>
          <a:xfrm>
            <a:off x="3187700" y="2559685"/>
            <a:ext cx="2494915" cy="3342005"/>
          </a:xfrm>
        </p:spPr>
        <p:txBody>
          <a:bodyPr>
            <a:noAutofit/>
          </a:bodyPr>
          <a:lstStyle/>
          <a:p>
            <a:pPr marL="0" indent="0">
              <a:buNone/>
            </a:pPr>
            <a:r>
              <a:rPr lang="en-US" altLang="en-US" sz="1300" dirty="0">
                <a:latin typeface="Bodoni MT" panose="02070603080606020203" pitchFamily="18" charset="0"/>
              </a:rPr>
              <a:t>Gyang is Asset Recovery Team Lead, Mubraiz Resources, A Results-driven professional with expertise in asset recovery and management. Having with him over 10 year of expirence as Quality Assurance, Inspection offer and Maintaince cordibatir</a:t>
            </a:r>
            <a:endParaRPr lang="en-US" altLang="en-US" sz="1300" dirty="0">
              <a:latin typeface="Bodoni MT" panose="02070603080606020203" pitchFamily="18" charset="0"/>
            </a:endParaRPr>
          </a:p>
          <a:p>
            <a:pPr marL="0" indent="0">
              <a:buNone/>
            </a:pPr>
            <a:r>
              <a:rPr lang="en-US" altLang="en-US" sz="1300" dirty="0">
                <a:latin typeface="Bodoni MT" panose="02070603080606020203" pitchFamily="18" charset="0"/>
              </a:rPr>
              <a:t>Role: Leading the Asset Recovery team at Mubraiz Resources, driving efficient recovery of assets and ensuring optimal resource utilization.</a:t>
            </a:r>
            <a:endParaRPr lang="en-US" altLang="en-US" sz="1300" dirty="0">
              <a:latin typeface="Bodoni MT" panose="02070603080606020203" pitchFamily="18" charset="0"/>
            </a:endParaRPr>
          </a:p>
          <a:p>
            <a:pPr marL="0" indent="0">
              <a:buNone/>
            </a:pPr>
            <a:r>
              <a:rPr lang="en-US" altLang="en-US" sz="1300" dirty="0">
                <a:latin typeface="Bodoni MT" panose="02070603080606020203" pitchFamily="18" charset="0"/>
              </a:rPr>
              <a:t>A graduate of Federal Politechnic Bauchi Nigeria</a:t>
            </a:r>
            <a:endParaRPr lang="en-US" altLang="en-US" sz="1300" dirty="0">
              <a:latin typeface="Bodoni MT" panose="02070603080606020203" pitchFamily="18" charset="0"/>
            </a:endParaRPr>
          </a:p>
        </p:txBody>
      </p:sp>
      <p:sp>
        <p:nvSpPr>
          <p:cNvPr id="7" name="Content Placeholder 3"/>
          <p:cNvSpPr txBox="1"/>
          <p:nvPr/>
        </p:nvSpPr>
        <p:spPr>
          <a:xfrm>
            <a:off x="8284192" y="2559640"/>
            <a:ext cx="2962511" cy="287115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28" name="Content Placeholder 3"/>
          <p:cNvSpPr txBox="1"/>
          <p:nvPr/>
        </p:nvSpPr>
        <p:spPr>
          <a:xfrm>
            <a:off x="8265038" y="2475344"/>
            <a:ext cx="2962511" cy="292132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Font typeface="Arial" panose="020B0604020202020204"/>
              <a:buNone/>
            </a:pPr>
            <a:endParaRPr lang="en-US" sz="1500" dirty="0">
              <a:latin typeface="Bodoni MT" panose="02070603080606020203" pitchFamily="18" charset="0"/>
            </a:endParaRPr>
          </a:p>
        </p:txBody>
      </p:sp>
      <p:sp>
        <p:nvSpPr>
          <p:cNvPr id="30" name="TextBox 29"/>
          <p:cNvSpPr txBox="1"/>
          <p:nvPr/>
        </p:nvSpPr>
        <p:spPr>
          <a:xfrm>
            <a:off x="8229600" y="2475230"/>
            <a:ext cx="3371850" cy="3784600"/>
          </a:xfrm>
          <a:prstGeom prst="rect">
            <a:avLst/>
          </a:prstGeom>
          <a:noFill/>
        </p:spPr>
        <p:txBody>
          <a:bodyPr wrap="square">
            <a:spAutoFit/>
          </a:bodyPr>
          <a:lstStyle/>
          <a:p>
            <a:pPr marL="0" indent="0">
              <a:buNone/>
            </a:pPr>
            <a:r>
              <a:rPr lang="en-US" sz="1500" b="1" dirty="0">
                <a:latin typeface="Bodoni MT" panose="02070603080606020203" pitchFamily="18" charset="0"/>
                <a:sym typeface="+mn-ea"/>
              </a:rPr>
              <a:t>Bar Tekena Ayebatonye Esq is the Lead of </a:t>
            </a:r>
            <a:r>
              <a:rPr lang="en-US" altLang="en-US" sz="1500" dirty="0">
                <a:latin typeface="Bodoni MT" panose="02070603080606020203" pitchFamily="18" charset="0"/>
                <a:sym typeface="+mn-ea"/>
              </a:rPr>
              <a:t>TEE LEGAL, A trusted advisers to clients both locally and internationally who seek legal guidance in a fast-paced and multi- jurisdictional World. Bar Tekena is rooted in Nigeria where he provided advisory services to international clients in key jurisdictions around the World not excluding local clients who are involved in cross-border transactions.</a:t>
            </a:r>
            <a:endParaRPr lang="en-US" altLang="en-US" sz="1500" dirty="0">
              <a:latin typeface="Bodoni MT" panose="02070603080606020203" pitchFamily="18" charset="0"/>
            </a:endParaRPr>
          </a:p>
          <a:p>
            <a:pPr marL="0" indent="0">
              <a:buNone/>
            </a:pPr>
            <a:r>
              <a:rPr lang="en-US" altLang="en-US" sz="1500" dirty="0">
                <a:latin typeface="Bodoni MT" panose="02070603080606020203" pitchFamily="18" charset="0"/>
                <a:sym typeface="+mn-ea"/>
              </a:rPr>
              <a:t>An indigent of Beyelsa State of Nigeria which pride himselve in the integrity of purpose, confidentiality, professionalism, </a:t>
            </a:r>
            <a:endParaRPr lang="en-US" altLang="en-US" sz="1500" dirty="0">
              <a:latin typeface="Bodoni MT" panose="02070603080606020203" pitchFamily="18" charset="0"/>
            </a:endParaRPr>
          </a:p>
          <a:p>
            <a:endParaRPr lang="en-US" sz="1500" dirty="0">
              <a:latin typeface="Bodoni MT" panose="02070603080606020203" pitchFamily="18" charset="0"/>
            </a:endParaRPr>
          </a:p>
        </p:txBody>
      </p:sp>
      <p:pic>
        <p:nvPicPr>
          <p:cNvPr id="14" name="Picture 13"/>
          <p:cNvPicPr>
            <a:picLocks noChangeAspect="1"/>
          </p:cNvPicPr>
          <p:nvPr/>
        </p:nvPicPr>
        <p:blipFill>
          <a:blip r:embed="rId1"/>
          <a:srcRect l="4664" t="-783" r="15803"/>
          <a:stretch>
            <a:fillRect/>
          </a:stretch>
        </p:blipFill>
        <p:spPr>
          <a:xfrm>
            <a:off x="755650" y="2506980"/>
            <a:ext cx="2425700" cy="3022600"/>
          </a:xfrm>
          <a:prstGeom prst="rect">
            <a:avLst/>
          </a:prstGeom>
        </p:spPr>
      </p:pic>
      <p:pic>
        <p:nvPicPr>
          <p:cNvPr id="6" name="Picture 5"/>
          <p:cNvPicPr>
            <a:picLocks noChangeAspect="1"/>
          </p:cNvPicPr>
          <p:nvPr/>
        </p:nvPicPr>
        <p:blipFill>
          <a:blip r:embed="rId2"/>
          <a:srcRect t="2244" r="3980"/>
          <a:stretch>
            <a:fillRect/>
          </a:stretch>
        </p:blipFill>
        <p:spPr>
          <a:xfrm>
            <a:off x="5578475" y="2508250"/>
            <a:ext cx="2650490" cy="29876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lgerian" panose="04020705040A02060702" pitchFamily="82" charset="0"/>
              </a:rPr>
              <a:t>OUR DEDICATED TEAM LEADs</a:t>
            </a:r>
            <a:endParaRPr lang="en-US" b="1" dirty="0">
              <a:latin typeface="Algerian" panose="04020705040A02060702" pitchFamily="82" charset="0"/>
            </a:endParaRPr>
          </a:p>
        </p:txBody>
      </p:sp>
      <p:sp>
        <p:nvSpPr>
          <p:cNvPr id="12" name="Content Placeholder 11"/>
          <p:cNvSpPr>
            <a:spLocks noGrp="1"/>
          </p:cNvSpPr>
          <p:nvPr>
            <p:ph sz="half" idx="1"/>
          </p:nvPr>
        </p:nvSpPr>
        <p:spPr>
          <a:xfrm>
            <a:off x="968257" y="5832932"/>
            <a:ext cx="2471324" cy="395914"/>
          </a:xfrm>
        </p:spPr>
        <p:txBody>
          <a:bodyPr>
            <a:normAutofit fontScale="70000" lnSpcReduction="20000"/>
          </a:bodyPr>
          <a:lstStyle/>
          <a:p>
            <a:pPr marL="0" indent="0">
              <a:buNone/>
            </a:pPr>
            <a:r>
              <a:rPr lang="en-US" b="1" dirty="0"/>
              <a:t>Mr. </a:t>
            </a:r>
            <a:r>
              <a:rPr lang="en-US" b="1" dirty="0" err="1"/>
              <a:t>Tejiri</a:t>
            </a:r>
            <a:r>
              <a:rPr lang="en-US" b="1" dirty="0"/>
              <a:t> Samuel </a:t>
            </a:r>
            <a:endParaRPr lang="en-US" b="1" dirty="0"/>
          </a:p>
          <a:p>
            <a:pPr marL="0" indent="0">
              <a:buNone/>
            </a:pPr>
            <a:endParaRPr lang="en-US" b="1" dirty="0"/>
          </a:p>
          <a:p>
            <a:endParaRPr lang="en-US" dirty="0"/>
          </a:p>
        </p:txBody>
      </p:sp>
      <p:sp>
        <p:nvSpPr>
          <p:cNvPr id="14" name="Content Placeholder 11"/>
          <p:cNvSpPr txBox="1"/>
          <p:nvPr/>
        </p:nvSpPr>
        <p:spPr>
          <a:xfrm>
            <a:off x="3734163" y="5763446"/>
            <a:ext cx="2471324" cy="395914"/>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Font typeface="Arial" panose="020B0604020202020204"/>
              <a:buNone/>
            </a:pPr>
            <a:r>
              <a:rPr lang="en-US" b="1" dirty="0"/>
              <a:t>Mr. Yekeen </a:t>
            </a:r>
            <a:r>
              <a:rPr lang="en-US" b="1" dirty="0" err="1"/>
              <a:t>Aguntasolo</a:t>
            </a:r>
            <a:endParaRPr lang="en-US" b="1" dirty="0"/>
          </a:p>
          <a:p>
            <a:endParaRPr lang="en-US" dirty="0"/>
          </a:p>
        </p:txBody>
      </p:sp>
      <p:sp>
        <p:nvSpPr>
          <p:cNvPr id="15" name="Content Placeholder 11"/>
          <p:cNvSpPr txBox="1"/>
          <p:nvPr/>
        </p:nvSpPr>
        <p:spPr>
          <a:xfrm>
            <a:off x="6596287" y="5778652"/>
            <a:ext cx="2471324" cy="395914"/>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Font typeface="Arial" panose="020B0604020202020204"/>
              <a:buNone/>
            </a:pPr>
            <a:r>
              <a:rPr lang="en-US" b="1" dirty="0"/>
              <a:t>    Mr. Obi Odili </a:t>
            </a:r>
            <a:endParaRPr lang="en-US" b="1" dirty="0"/>
          </a:p>
          <a:p>
            <a:endParaRPr lang="en-US" dirty="0"/>
          </a:p>
        </p:txBody>
      </p:sp>
      <p:sp>
        <p:nvSpPr>
          <p:cNvPr id="16" name="Content Placeholder 11"/>
          <p:cNvSpPr txBox="1"/>
          <p:nvPr/>
        </p:nvSpPr>
        <p:spPr>
          <a:xfrm>
            <a:off x="9417381" y="5770482"/>
            <a:ext cx="2471324" cy="395914"/>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Font typeface="Arial" panose="020B0604020202020204"/>
              <a:buNone/>
            </a:pPr>
            <a:r>
              <a:rPr lang="en-US" b="1" dirty="0"/>
              <a:t> Mr. Mueez </a:t>
            </a:r>
            <a:r>
              <a:rPr lang="en-US" b="1" dirty="0" err="1"/>
              <a:t>Niyi</a:t>
            </a:r>
            <a:endParaRPr lang="en-US" b="1" dirty="0"/>
          </a:p>
          <a:p>
            <a:endParaRPr lang="en-US" dirty="0"/>
          </a:p>
        </p:txBody>
      </p:sp>
      <p:sp>
        <p:nvSpPr>
          <p:cNvPr id="18" name="TextBox 17"/>
          <p:cNvSpPr txBox="1"/>
          <p:nvPr/>
        </p:nvSpPr>
        <p:spPr>
          <a:xfrm>
            <a:off x="792927" y="6020120"/>
            <a:ext cx="2323110" cy="261610"/>
          </a:xfrm>
          <a:prstGeom prst="rect">
            <a:avLst/>
          </a:prstGeom>
          <a:noFill/>
        </p:spPr>
        <p:txBody>
          <a:bodyPr wrap="square">
            <a:spAutoFit/>
          </a:bodyPr>
          <a:lstStyle/>
          <a:p>
            <a:pPr marL="0" indent="0">
              <a:buNone/>
            </a:pPr>
            <a:r>
              <a:rPr lang="en-US" sz="1100" b="1" dirty="0"/>
              <a:t>Data Analyst/ Tracking team Lead</a:t>
            </a:r>
            <a:endParaRPr lang="en-US" sz="1100" b="1" dirty="0"/>
          </a:p>
        </p:txBody>
      </p:sp>
      <p:sp>
        <p:nvSpPr>
          <p:cNvPr id="20" name="TextBox 19"/>
          <p:cNvSpPr txBox="1"/>
          <p:nvPr/>
        </p:nvSpPr>
        <p:spPr>
          <a:xfrm>
            <a:off x="3830381" y="5996702"/>
            <a:ext cx="1966049" cy="276999"/>
          </a:xfrm>
          <a:prstGeom prst="rect">
            <a:avLst/>
          </a:prstGeom>
          <a:noFill/>
        </p:spPr>
        <p:txBody>
          <a:bodyPr wrap="square">
            <a:spAutoFit/>
          </a:bodyPr>
          <a:lstStyle/>
          <a:p>
            <a:pPr marL="0" indent="0">
              <a:buNone/>
            </a:pPr>
            <a:r>
              <a:rPr lang="en-US" sz="1200" b="1" dirty="0"/>
              <a:t>Fleet Team Lead (TGI)</a:t>
            </a:r>
            <a:endParaRPr lang="en-US" sz="1200" b="1" dirty="0"/>
          </a:p>
        </p:txBody>
      </p:sp>
      <p:sp>
        <p:nvSpPr>
          <p:cNvPr id="22" name="TextBox 21"/>
          <p:cNvSpPr txBox="1"/>
          <p:nvPr/>
        </p:nvSpPr>
        <p:spPr>
          <a:xfrm>
            <a:off x="9663982" y="5980086"/>
            <a:ext cx="1966049" cy="276999"/>
          </a:xfrm>
          <a:prstGeom prst="rect">
            <a:avLst/>
          </a:prstGeom>
          <a:noFill/>
        </p:spPr>
        <p:txBody>
          <a:bodyPr wrap="square">
            <a:spAutoFit/>
          </a:bodyPr>
          <a:lstStyle/>
          <a:p>
            <a:pPr marL="0" indent="0">
              <a:buNone/>
            </a:pPr>
            <a:r>
              <a:rPr lang="en-US" sz="1200" b="1" dirty="0"/>
              <a:t>Head of HSE team</a:t>
            </a:r>
            <a:endParaRPr lang="en-US" sz="1200" b="1" dirty="0"/>
          </a:p>
        </p:txBody>
      </p:sp>
      <p:sp>
        <p:nvSpPr>
          <p:cNvPr id="23" name="TextBox 22"/>
          <p:cNvSpPr txBox="1"/>
          <p:nvPr/>
        </p:nvSpPr>
        <p:spPr>
          <a:xfrm>
            <a:off x="4592097" y="1969477"/>
            <a:ext cx="3582608" cy="276999"/>
          </a:xfrm>
          <a:prstGeom prst="rect">
            <a:avLst/>
          </a:prstGeom>
          <a:noFill/>
        </p:spPr>
        <p:txBody>
          <a:bodyPr wrap="square">
            <a:spAutoFit/>
          </a:bodyPr>
          <a:lstStyle/>
          <a:p>
            <a:pPr marL="0" indent="0">
              <a:buNone/>
            </a:pPr>
            <a:r>
              <a:rPr lang="en-US" sz="1200" b="1" dirty="0"/>
              <a:t>Meet our team of dedicated team lead</a:t>
            </a:r>
            <a:endParaRPr lang="en-US" sz="1200" b="1" dirty="0"/>
          </a:p>
        </p:txBody>
      </p:sp>
      <p:pic>
        <p:nvPicPr>
          <p:cNvPr id="29" name="Picture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78253" y="2478845"/>
            <a:ext cx="2396280" cy="3170260"/>
          </a:xfrm>
          <a:prstGeom prst="rect">
            <a:avLst/>
          </a:prstGeom>
        </p:spPr>
      </p:pic>
      <p:pic>
        <p:nvPicPr>
          <p:cNvPr id="37" name="Content Placeholder 3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92929" y="2630234"/>
            <a:ext cx="2563336" cy="3024368"/>
          </a:xfrm>
        </p:spPr>
      </p:pic>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5324" y="2599299"/>
            <a:ext cx="2528909" cy="3080004"/>
          </a:xfrm>
          <a:prstGeom prst="rect">
            <a:avLst/>
          </a:prstGeom>
        </p:spPr>
      </p:pic>
      <p:sp>
        <p:nvSpPr>
          <p:cNvPr id="46" name="TextBox 45"/>
          <p:cNvSpPr txBox="1"/>
          <p:nvPr/>
        </p:nvSpPr>
        <p:spPr>
          <a:xfrm>
            <a:off x="6691493" y="5996701"/>
            <a:ext cx="1966049" cy="276999"/>
          </a:xfrm>
          <a:prstGeom prst="rect">
            <a:avLst/>
          </a:prstGeom>
          <a:noFill/>
        </p:spPr>
        <p:txBody>
          <a:bodyPr wrap="square">
            <a:spAutoFit/>
          </a:bodyPr>
          <a:lstStyle/>
          <a:p>
            <a:pPr marL="0" indent="0">
              <a:buNone/>
            </a:pPr>
            <a:r>
              <a:rPr lang="en-US" sz="1200" b="1" dirty="0"/>
              <a:t>Fleet Team Lead (CHI)</a:t>
            </a:r>
            <a:endParaRPr lang="en-US" sz="1200" b="1" dirty="0"/>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194" y="2574104"/>
            <a:ext cx="2563336" cy="30982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460667" y="197121"/>
            <a:ext cx="4822219" cy="409395"/>
          </a:xfrm>
          <a:prstGeom prst="rect">
            <a:avLst/>
          </a:prstGeom>
          <a:noFill/>
        </p:spPr>
        <p:txBody>
          <a:bodyPr wrap="none" lIns="0" tIns="0" rIns="0" bIns="0" rtlCol="0" anchor="t"/>
          <a:lstStyle/>
          <a:p>
            <a:pPr>
              <a:lnSpc>
                <a:spcPts val="4040"/>
              </a:lnSpc>
            </a:pPr>
            <a:r>
              <a:rPr lang="en-US" sz="3665" b="1" dirty="0">
                <a:solidFill>
                  <a:srgbClr val="92D050"/>
                </a:solidFill>
                <a:ea typeface="Source Serif 4 Semi Bold" pitchFamily="34" charset="-122"/>
                <a:cs typeface="Source Serif 4 Semi Bold" pitchFamily="34" charset="-120"/>
              </a:rPr>
              <a:t>Safety is Our Top Priority.</a:t>
            </a:r>
            <a:endParaRPr lang="en-US" sz="3665" b="1" dirty="0">
              <a:solidFill>
                <a:srgbClr val="92D050"/>
              </a:solidFill>
            </a:endParaRPr>
          </a:p>
        </p:txBody>
      </p:sp>
      <p:sp>
        <p:nvSpPr>
          <p:cNvPr id="3" name="Shape 1"/>
          <p:cNvSpPr/>
          <p:nvPr/>
        </p:nvSpPr>
        <p:spPr>
          <a:xfrm>
            <a:off x="698103" y="1507942"/>
            <a:ext cx="3482182" cy="4677123"/>
          </a:xfrm>
          <a:prstGeom prst="roundRect">
            <a:avLst>
              <a:gd name="adj" fmla="val 2626"/>
            </a:avLst>
          </a:prstGeom>
          <a:solidFill>
            <a:srgbClr val="FFFFFF">
              <a:alpha val="95000"/>
            </a:srgbClr>
          </a:solidFill>
          <a:ln w="22860">
            <a:solidFill>
              <a:schemeClr val="accent6"/>
            </a:solidFill>
            <a:prstDash val="solid"/>
          </a:ln>
        </p:spPr>
      </p:sp>
      <p:pic>
        <p:nvPicPr>
          <p:cNvPr id="4" name="Image 0" descr="preencoded.png"/>
          <p:cNvPicPr>
            <a:picLocks noChangeAspect="1"/>
          </p:cNvPicPr>
          <p:nvPr/>
        </p:nvPicPr>
        <p:blipFill>
          <a:blip r:embed="rId1"/>
          <a:stretch>
            <a:fillRect/>
          </a:stretch>
        </p:blipFill>
        <p:spPr>
          <a:xfrm>
            <a:off x="679053" y="1507942"/>
            <a:ext cx="76200" cy="4466928"/>
          </a:xfrm>
          <a:prstGeom prst="rect">
            <a:avLst/>
          </a:prstGeom>
        </p:spPr>
      </p:pic>
      <p:sp>
        <p:nvSpPr>
          <p:cNvPr id="6" name="Text 3"/>
          <p:cNvSpPr/>
          <p:nvPr/>
        </p:nvSpPr>
        <p:spPr>
          <a:xfrm>
            <a:off x="948829" y="2194732"/>
            <a:ext cx="3037880" cy="558403"/>
          </a:xfrm>
          <a:prstGeom prst="rect">
            <a:avLst/>
          </a:prstGeom>
          <a:noFill/>
        </p:spPr>
        <p:txBody>
          <a:bodyPr wrap="square" lIns="0" tIns="0" rIns="0" bIns="0" rtlCol="0" anchor="t"/>
          <a:lstStyle/>
          <a:p>
            <a:pPr marL="285750" indent="-285750">
              <a:lnSpc>
                <a:spcPts val="2165"/>
              </a:lnSpc>
              <a:buSzPct val="100000"/>
              <a:buChar char="•"/>
            </a:pPr>
            <a:endParaRPr lang="en-US" sz="1665" dirty="0"/>
          </a:p>
        </p:txBody>
      </p:sp>
      <p:sp>
        <p:nvSpPr>
          <p:cNvPr id="11" name="Shape 8"/>
          <p:cNvSpPr/>
          <p:nvPr/>
        </p:nvSpPr>
        <p:spPr>
          <a:xfrm>
            <a:off x="4354810" y="1507942"/>
            <a:ext cx="3594103" cy="4677123"/>
          </a:xfrm>
          <a:prstGeom prst="roundRect">
            <a:avLst>
              <a:gd name="adj" fmla="val 2626"/>
            </a:avLst>
          </a:prstGeom>
          <a:solidFill>
            <a:srgbClr val="FFFFFF">
              <a:alpha val="95000"/>
            </a:srgbClr>
          </a:solidFill>
          <a:ln w="22860">
            <a:solidFill>
              <a:schemeClr val="accent6"/>
            </a:solidFill>
            <a:prstDash val="solid"/>
          </a:ln>
        </p:spPr>
        <p:txBody>
          <a:bodyPr/>
          <a:lstStyle/>
          <a:p>
            <a:endParaRPr lang="en-US" dirty="0"/>
          </a:p>
        </p:txBody>
      </p:sp>
      <p:pic>
        <p:nvPicPr>
          <p:cNvPr id="12" name="Image 1" descr="preencoded.png"/>
          <p:cNvPicPr>
            <a:picLocks noChangeAspect="1"/>
          </p:cNvPicPr>
          <p:nvPr/>
        </p:nvPicPr>
        <p:blipFill>
          <a:blip r:embed="rId1"/>
          <a:stretch>
            <a:fillRect/>
          </a:stretch>
        </p:blipFill>
        <p:spPr>
          <a:xfrm>
            <a:off x="4374894" y="1507942"/>
            <a:ext cx="76200" cy="4466928"/>
          </a:xfrm>
          <a:prstGeom prst="rect">
            <a:avLst/>
          </a:prstGeom>
        </p:spPr>
      </p:pic>
      <p:sp>
        <p:nvSpPr>
          <p:cNvPr id="15" name="Text 11"/>
          <p:cNvSpPr/>
          <p:nvPr/>
        </p:nvSpPr>
        <p:spPr>
          <a:xfrm>
            <a:off x="4605536" y="2748159"/>
            <a:ext cx="3037979" cy="558403"/>
          </a:xfrm>
          <a:prstGeom prst="rect">
            <a:avLst/>
          </a:prstGeom>
          <a:noFill/>
        </p:spPr>
        <p:txBody>
          <a:bodyPr wrap="square" lIns="0" tIns="0" rIns="0" bIns="0" rtlCol="0" anchor="t"/>
          <a:lstStyle/>
          <a:p>
            <a:pPr marL="285750" indent="-285750">
              <a:lnSpc>
                <a:spcPts val="2165"/>
              </a:lnSpc>
              <a:buSzPct val="100000"/>
              <a:buChar char="•"/>
            </a:pPr>
            <a:endParaRPr lang="en-US" sz="1665" dirty="0"/>
          </a:p>
        </p:txBody>
      </p:sp>
      <p:sp>
        <p:nvSpPr>
          <p:cNvPr id="19" name="Shape 15"/>
          <p:cNvSpPr/>
          <p:nvPr/>
        </p:nvSpPr>
        <p:spPr>
          <a:xfrm>
            <a:off x="8190337" y="1459140"/>
            <a:ext cx="3482281" cy="4677123"/>
          </a:xfrm>
          <a:prstGeom prst="roundRect">
            <a:avLst>
              <a:gd name="adj" fmla="val 2626"/>
            </a:avLst>
          </a:prstGeom>
          <a:solidFill>
            <a:srgbClr val="FFFFFF">
              <a:alpha val="95000"/>
            </a:srgbClr>
          </a:solidFill>
          <a:ln w="22860">
            <a:solidFill>
              <a:srgbClr val="DABADD"/>
            </a:solidFill>
            <a:prstDash val="solid"/>
          </a:ln>
        </p:spPr>
        <p:txBody>
          <a:bodyPr/>
          <a:lstStyle/>
          <a:p>
            <a:endParaRPr lang="en-US" dirty="0"/>
          </a:p>
        </p:txBody>
      </p:sp>
      <p:pic>
        <p:nvPicPr>
          <p:cNvPr id="20" name="Image 2" descr="preencoded.png"/>
          <p:cNvPicPr>
            <a:picLocks noChangeAspect="1"/>
          </p:cNvPicPr>
          <p:nvPr/>
        </p:nvPicPr>
        <p:blipFill>
          <a:blip r:embed="rId1"/>
          <a:stretch>
            <a:fillRect/>
          </a:stretch>
        </p:blipFill>
        <p:spPr>
          <a:xfrm>
            <a:off x="8180588" y="1507942"/>
            <a:ext cx="76200" cy="4466928"/>
          </a:xfrm>
          <a:prstGeom prst="rect">
            <a:avLst/>
          </a:prstGeom>
        </p:spPr>
      </p:pic>
      <p:sp>
        <p:nvSpPr>
          <p:cNvPr id="22" name="Text 17"/>
          <p:cNvSpPr/>
          <p:nvPr/>
        </p:nvSpPr>
        <p:spPr>
          <a:xfrm>
            <a:off x="8450364" y="2114268"/>
            <a:ext cx="3037979" cy="558403"/>
          </a:xfrm>
          <a:prstGeom prst="rect">
            <a:avLst/>
          </a:prstGeom>
          <a:noFill/>
        </p:spPr>
        <p:txBody>
          <a:bodyPr wrap="square" lIns="0" tIns="0" rIns="0" bIns="0" rtlCol="0" anchor="t"/>
          <a:lstStyle/>
          <a:p>
            <a:pPr marL="285750" indent="-285750">
              <a:lnSpc>
                <a:spcPts val="2165"/>
              </a:lnSpc>
              <a:buSzPct val="100000"/>
              <a:buChar char="•"/>
            </a:pPr>
            <a:endParaRPr lang="en-US" sz="1665" dirty="0"/>
          </a:p>
        </p:txBody>
      </p:sp>
      <p:sp>
        <p:nvSpPr>
          <p:cNvPr id="23" name="Text 18"/>
          <p:cNvSpPr/>
          <p:nvPr/>
        </p:nvSpPr>
        <p:spPr>
          <a:xfrm>
            <a:off x="8450364" y="2733690"/>
            <a:ext cx="3037979" cy="558403"/>
          </a:xfrm>
          <a:prstGeom prst="rect">
            <a:avLst/>
          </a:prstGeom>
          <a:noFill/>
        </p:spPr>
        <p:txBody>
          <a:bodyPr wrap="square" lIns="0" tIns="0" rIns="0" bIns="0" rtlCol="0" anchor="t"/>
          <a:lstStyle/>
          <a:p>
            <a:pPr marL="285750" indent="-285750">
              <a:lnSpc>
                <a:spcPts val="2165"/>
              </a:lnSpc>
              <a:buSzPct val="100000"/>
              <a:buChar char="•"/>
            </a:pPr>
            <a:endParaRPr lang="en-US" sz="1665" dirty="0"/>
          </a:p>
        </p:txBody>
      </p:sp>
      <p:sp>
        <p:nvSpPr>
          <p:cNvPr id="25" name="Text 20"/>
          <p:cNvSpPr/>
          <p:nvPr/>
        </p:nvSpPr>
        <p:spPr>
          <a:xfrm>
            <a:off x="8450364" y="3972535"/>
            <a:ext cx="3037979" cy="558403"/>
          </a:xfrm>
          <a:prstGeom prst="rect">
            <a:avLst/>
          </a:prstGeom>
          <a:noFill/>
        </p:spPr>
        <p:txBody>
          <a:bodyPr wrap="square" lIns="0" tIns="0" rIns="0" bIns="0" rtlCol="0" anchor="t"/>
          <a:lstStyle/>
          <a:p>
            <a:pPr marL="285750" indent="-285750">
              <a:lnSpc>
                <a:spcPts val="2165"/>
              </a:lnSpc>
              <a:buSzPct val="100000"/>
              <a:buChar char="•"/>
            </a:pPr>
            <a:endParaRPr lang="en-US" sz="1665" dirty="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57" y="1490720"/>
            <a:ext cx="3526498" cy="4701998"/>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811" y="1426713"/>
            <a:ext cx="3568764" cy="4758352"/>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2388" y="1437104"/>
            <a:ext cx="3489521" cy="4652695"/>
          </a:xfrm>
          <a:prstGeom prst="rect">
            <a:avLst/>
          </a:prstGeom>
        </p:spPr>
      </p:pic>
      <p:sp>
        <p:nvSpPr>
          <p:cNvPr id="35" name="TextBox 34"/>
          <p:cNvSpPr txBox="1"/>
          <p:nvPr/>
        </p:nvSpPr>
        <p:spPr>
          <a:xfrm>
            <a:off x="2093457" y="6338405"/>
            <a:ext cx="9128725" cy="369332"/>
          </a:xfrm>
          <a:prstGeom prst="rect">
            <a:avLst/>
          </a:prstGeom>
          <a:noFill/>
        </p:spPr>
        <p:txBody>
          <a:bodyPr wrap="square">
            <a:spAutoFit/>
          </a:bodyPr>
          <a:lstStyle/>
          <a:p>
            <a:r>
              <a:rPr lang="en-US" sz="1800" b="1" dirty="0">
                <a:highlight>
                  <a:srgbClr val="00FF00"/>
                </a:highlight>
                <a:ea typeface="Source Serif 4 Semi Bold" pitchFamily="34" charset="-122"/>
                <a:cs typeface="Source Serif 4 Semi Bold" pitchFamily="34" charset="-120"/>
              </a:rPr>
              <a:t>Our HSE Team Lead on Field educating some of our drivers on </a:t>
            </a:r>
            <a:r>
              <a:rPr lang="en-US" sz="1800" b="1" dirty="0" err="1">
                <a:highlight>
                  <a:srgbClr val="00FF00"/>
                </a:highlight>
                <a:ea typeface="Source Serif 4 Semi Bold" pitchFamily="34" charset="-122"/>
                <a:cs typeface="Source Serif 4 Semi Bold" pitchFamily="34" charset="-120"/>
              </a:rPr>
              <a:t>safty</a:t>
            </a:r>
            <a:r>
              <a:rPr lang="en-US" sz="1800" b="1" dirty="0">
                <a:highlight>
                  <a:srgbClr val="00FF00"/>
                </a:highlight>
                <a:ea typeface="Source Serif 4 Semi Bold" pitchFamily="34" charset="-122"/>
                <a:cs typeface="Source Serif 4 Semi Bold" pitchFamily="34" charset="-120"/>
              </a:rPr>
              <a:t> procedures</a:t>
            </a:r>
            <a:endParaRPr lang="en-US" b="1" dirty="0">
              <a:highlight>
                <a:srgbClr val="00FF00"/>
              </a:highlight>
            </a:endParaRPr>
          </a:p>
        </p:txBody>
      </p:sp>
      <p:sp>
        <p:nvSpPr>
          <p:cNvPr id="5" name="TextBox 4"/>
          <p:cNvSpPr txBox="1"/>
          <p:nvPr/>
        </p:nvSpPr>
        <p:spPr>
          <a:xfrm>
            <a:off x="850503" y="808658"/>
            <a:ext cx="10188107" cy="677108"/>
          </a:xfrm>
          <a:prstGeom prst="rect">
            <a:avLst/>
          </a:prstGeom>
          <a:noFill/>
        </p:spPr>
        <p:txBody>
          <a:bodyPr wrap="square">
            <a:spAutoFit/>
          </a:bodyPr>
          <a:lstStyle/>
          <a:p>
            <a:r>
              <a:rPr lang="en-US" sz="1900" dirty="0"/>
              <a:t>Fostering a culture of safety, health, and environmental stewardship that drives our business forward and supports the well-being of our stakeholders.</a:t>
            </a:r>
            <a:endParaRPr lang="en-US" sz="1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6237" y="95246"/>
            <a:ext cx="10576576" cy="737824"/>
          </a:xfrm>
          <a:prstGeom prst="rect">
            <a:avLst/>
          </a:prstGeom>
          <a:noFill/>
        </p:spPr>
        <p:txBody>
          <a:bodyPr wrap="none" lIns="0" tIns="0" rIns="0" bIns="0" rtlCol="0" anchor="t"/>
          <a:lstStyle/>
          <a:p>
            <a:pPr algn="ctr">
              <a:lnSpc>
                <a:spcPts val="4040"/>
              </a:lnSpc>
            </a:pPr>
            <a:r>
              <a:rPr lang="en-US" sz="3665" b="1" dirty="0">
                <a:solidFill>
                  <a:srgbClr val="92D050"/>
                </a:solidFill>
                <a:ea typeface="Source Serif 4 Semi Bold" pitchFamily="34" charset="-122"/>
                <a:cs typeface="Source Serif 4 Semi Bold" pitchFamily="34" charset="-120"/>
              </a:rPr>
              <a:t>Commitment to Fleet Excellence and Trucks</a:t>
            </a:r>
            <a:endParaRPr lang="en-US" sz="3665" b="1" dirty="0">
              <a:solidFill>
                <a:srgbClr val="92D050"/>
              </a:solidFill>
              <a:ea typeface="Source Serif 4 Semi Bold" pitchFamily="34" charset="-122"/>
              <a:cs typeface="Source Serif 4 Semi Bold" pitchFamily="34" charset="-120"/>
            </a:endParaRPr>
          </a:p>
          <a:p>
            <a:pPr algn="ctr">
              <a:lnSpc>
                <a:spcPts val="4040"/>
              </a:lnSpc>
            </a:pPr>
            <a:r>
              <a:rPr lang="en-US" sz="3665" b="1" dirty="0">
                <a:solidFill>
                  <a:srgbClr val="92D050"/>
                </a:solidFill>
                <a:ea typeface="Source Serif 4 Semi Bold" pitchFamily="34" charset="-122"/>
                <a:cs typeface="Source Serif 4 Semi Bold" pitchFamily="34" charset="-120"/>
              </a:rPr>
              <a:t>Road Worthiness</a:t>
            </a:r>
            <a:endParaRPr lang="en-US" sz="3665" b="1" dirty="0">
              <a:solidFill>
                <a:srgbClr val="92D050"/>
              </a:solidFill>
              <a:ea typeface="Source Serif 4 Semi Bold" pitchFamily="34" charset="-122"/>
              <a:cs typeface="Source Serif 4 Semi Bold" pitchFamily="34" charset="-120"/>
            </a:endParaRPr>
          </a:p>
        </p:txBody>
      </p:sp>
      <p:sp>
        <p:nvSpPr>
          <p:cNvPr id="3" name="Shape 1"/>
          <p:cNvSpPr/>
          <p:nvPr/>
        </p:nvSpPr>
        <p:spPr>
          <a:xfrm>
            <a:off x="117485" y="1209707"/>
            <a:ext cx="3482182" cy="4677123"/>
          </a:xfrm>
          <a:prstGeom prst="roundRect">
            <a:avLst>
              <a:gd name="adj" fmla="val 2626"/>
            </a:avLst>
          </a:prstGeom>
          <a:solidFill>
            <a:srgbClr val="FFFFFF">
              <a:alpha val="95000"/>
            </a:srgbClr>
          </a:solidFill>
          <a:ln w="22860">
            <a:solidFill>
              <a:schemeClr val="accent6"/>
            </a:solidFill>
            <a:prstDash val="solid"/>
          </a:ln>
        </p:spPr>
      </p:sp>
      <p:pic>
        <p:nvPicPr>
          <p:cNvPr id="4" name="Image 0" descr="preencoded.png"/>
          <p:cNvPicPr>
            <a:picLocks noChangeAspect="1"/>
          </p:cNvPicPr>
          <p:nvPr/>
        </p:nvPicPr>
        <p:blipFill>
          <a:blip r:embed="rId1"/>
          <a:stretch>
            <a:fillRect/>
          </a:stretch>
        </p:blipFill>
        <p:spPr>
          <a:xfrm>
            <a:off x="679053" y="1507942"/>
            <a:ext cx="76200" cy="4466928"/>
          </a:xfrm>
          <a:prstGeom prst="rect">
            <a:avLst/>
          </a:prstGeom>
        </p:spPr>
      </p:pic>
      <p:sp>
        <p:nvSpPr>
          <p:cNvPr id="6" name="Text 3"/>
          <p:cNvSpPr/>
          <p:nvPr/>
        </p:nvSpPr>
        <p:spPr>
          <a:xfrm>
            <a:off x="948829" y="2194732"/>
            <a:ext cx="3037880" cy="558403"/>
          </a:xfrm>
          <a:prstGeom prst="rect">
            <a:avLst/>
          </a:prstGeom>
          <a:noFill/>
        </p:spPr>
        <p:txBody>
          <a:bodyPr wrap="square" lIns="0" tIns="0" rIns="0" bIns="0" rtlCol="0" anchor="t"/>
          <a:lstStyle/>
          <a:p>
            <a:pPr marL="285750" indent="-285750">
              <a:lnSpc>
                <a:spcPts val="2165"/>
              </a:lnSpc>
              <a:buSzPct val="100000"/>
              <a:buChar char="•"/>
            </a:pPr>
            <a:endParaRPr lang="en-US" sz="1665" dirty="0"/>
          </a:p>
        </p:txBody>
      </p:sp>
      <p:sp>
        <p:nvSpPr>
          <p:cNvPr id="11" name="Shape 8"/>
          <p:cNvSpPr/>
          <p:nvPr/>
        </p:nvSpPr>
        <p:spPr>
          <a:xfrm>
            <a:off x="4088958" y="1297747"/>
            <a:ext cx="3916149" cy="4677123"/>
          </a:xfrm>
          <a:prstGeom prst="roundRect">
            <a:avLst>
              <a:gd name="adj" fmla="val 2626"/>
            </a:avLst>
          </a:prstGeom>
          <a:solidFill>
            <a:srgbClr val="FFFFFF">
              <a:alpha val="95000"/>
            </a:srgbClr>
          </a:solidFill>
          <a:ln w="22860">
            <a:solidFill>
              <a:schemeClr val="accent6"/>
            </a:solidFill>
            <a:prstDash val="solid"/>
          </a:ln>
        </p:spPr>
        <p:txBody>
          <a:bodyPr/>
          <a:lstStyle/>
          <a:p>
            <a:endParaRPr lang="en-US" dirty="0"/>
          </a:p>
        </p:txBody>
      </p:sp>
      <p:pic>
        <p:nvPicPr>
          <p:cNvPr id="12" name="Image 1" descr="preencoded.png"/>
          <p:cNvPicPr>
            <a:picLocks noChangeAspect="1"/>
          </p:cNvPicPr>
          <p:nvPr/>
        </p:nvPicPr>
        <p:blipFill>
          <a:blip r:embed="rId1"/>
          <a:stretch>
            <a:fillRect/>
          </a:stretch>
        </p:blipFill>
        <p:spPr>
          <a:xfrm>
            <a:off x="3898138" y="1286957"/>
            <a:ext cx="76200" cy="4466928"/>
          </a:xfrm>
          <a:prstGeom prst="rect">
            <a:avLst/>
          </a:prstGeom>
        </p:spPr>
      </p:pic>
      <p:sp>
        <p:nvSpPr>
          <p:cNvPr id="15" name="Text 11"/>
          <p:cNvSpPr/>
          <p:nvPr/>
        </p:nvSpPr>
        <p:spPr>
          <a:xfrm>
            <a:off x="4605536" y="2748159"/>
            <a:ext cx="3037979" cy="558403"/>
          </a:xfrm>
          <a:prstGeom prst="rect">
            <a:avLst/>
          </a:prstGeom>
          <a:noFill/>
        </p:spPr>
        <p:txBody>
          <a:bodyPr wrap="square" lIns="0" tIns="0" rIns="0" bIns="0" rtlCol="0" anchor="t"/>
          <a:lstStyle/>
          <a:p>
            <a:pPr marL="285750" indent="-285750">
              <a:lnSpc>
                <a:spcPts val="2165"/>
              </a:lnSpc>
              <a:buSzPct val="100000"/>
              <a:buChar char="•"/>
            </a:pPr>
            <a:endParaRPr lang="en-US" sz="1665" dirty="0"/>
          </a:p>
        </p:txBody>
      </p:sp>
      <p:pic>
        <p:nvPicPr>
          <p:cNvPr id="20" name="Image 2" descr="preencoded.png"/>
          <p:cNvPicPr>
            <a:picLocks noChangeAspect="1"/>
          </p:cNvPicPr>
          <p:nvPr/>
        </p:nvPicPr>
        <p:blipFill>
          <a:blip r:embed="rId1"/>
          <a:stretch>
            <a:fillRect/>
          </a:stretch>
        </p:blipFill>
        <p:spPr>
          <a:xfrm>
            <a:off x="8140217" y="1209707"/>
            <a:ext cx="76200" cy="4466928"/>
          </a:xfrm>
          <a:prstGeom prst="rect">
            <a:avLst/>
          </a:prstGeom>
        </p:spPr>
      </p:pic>
      <p:sp>
        <p:nvSpPr>
          <p:cNvPr id="22" name="Text 17"/>
          <p:cNvSpPr/>
          <p:nvPr/>
        </p:nvSpPr>
        <p:spPr>
          <a:xfrm>
            <a:off x="8450364" y="2114268"/>
            <a:ext cx="3037979" cy="558403"/>
          </a:xfrm>
          <a:prstGeom prst="rect">
            <a:avLst/>
          </a:prstGeom>
          <a:noFill/>
        </p:spPr>
        <p:txBody>
          <a:bodyPr wrap="square" lIns="0" tIns="0" rIns="0" bIns="0" rtlCol="0" anchor="t"/>
          <a:lstStyle/>
          <a:p>
            <a:pPr marL="285750" indent="-285750">
              <a:lnSpc>
                <a:spcPts val="2165"/>
              </a:lnSpc>
              <a:buSzPct val="100000"/>
              <a:buChar char="•"/>
            </a:pPr>
            <a:endParaRPr lang="en-US" sz="1665" dirty="0"/>
          </a:p>
        </p:txBody>
      </p:sp>
      <p:sp>
        <p:nvSpPr>
          <p:cNvPr id="23" name="Text 18"/>
          <p:cNvSpPr/>
          <p:nvPr/>
        </p:nvSpPr>
        <p:spPr>
          <a:xfrm>
            <a:off x="8450364" y="2733690"/>
            <a:ext cx="3037979" cy="558403"/>
          </a:xfrm>
          <a:prstGeom prst="rect">
            <a:avLst/>
          </a:prstGeom>
          <a:noFill/>
        </p:spPr>
        <p:txBody>
          <a:bodyPr wrap="square" lIns="0" tIns="0" rIns="0" bIns="0" rtlCol="0" anchor="t"/>
          <a:lstStyle/>
          <a:p>
            <a:pPr marL="285750" indent="-285750">
              <a:lnSpc>
                <a:spcPts val="2165"/>
              </a:lnSpc>
              <a:buSzPct val="100000"/>
              <a:buChar char="•"/>
            </a:pPr>
            <a:endParaRPr lang="en-US" sz="1665" dirty="0"/>
          </a:p>
        </p:txBody>
      </p:sp>
      <p:sp>
        <p:nvSpPr>
          <p:cNvPr id="25" name="Text 20"/>
          <p:cNvSpPr/>
          <p:nvPr/>
        </p:nvSpPr>
        <p:spPr>
          <a:xfrm>
            <a:off x="8450364" y="3972535"/>
            <a:ext cx="3037979" cy="558403"/>
          </a:xfrm>
          <a:prstGeom prst="rect">
            <a:avLst/>
          </a:prstGeom>
          <a:noFill/>
        </p:spPr>
        <p:txBody>
          <a:bodyPr wrap="square" lIns="0" tIns="0" rIns="0" bIns="0" rtlCol="0" anchor="t"/>
          <a:lstStyle/>
          <a:p>
            <a:pPr marL="285750" indent="-285750">
              <a:lnSpc>
                <a:spcPts val="2165"/>
              </a:lnSpc>
              <a:buSzPct val="100000"/>
              <a:buChar char="•"/>
            </a:pPr>
            <a:endParaRPr lang="en-US" sz="1665" dirty="0"/>
          </a:p>
        </p:txBody>
      </p:sp>
      <p:sp>
        <p:nvSpPr>
          <p:cNvPr id="35" name="TextBox 34"/>
          <p:cNvSpPr txBox="1"/>
          <p:nvPr/>
        </p:nvSpPr>
        <p:spPr>
          <a:xfrm>
            <a:off x="2768866" y="6338405"/>
            <a:ext cx="8245498" cy="369332"/>
          </a:xfrm>
          <a:prstGeom prst="rect">
            <a:avLst/>
          </a:prstGeom>
          <a:noFill/>
        </p:spPr>
        <p:txBody>
          <a:bodyPr wrap="square">
            <a:spAutoFit/>
          </a:bodyPr>
          <a:lstStyle/>
          <a:p>
            <a:r>
              <a:rPr lang="en-US" sz="1800" b="1" dirty="0">
                <a:highlight>
                  <a:srgbClr val="00FF00"/>
                </a:highlight>
                <a:ea typeface="Source Serif 4 Semi Bold" pitchFamily="34" charset="-122"/>
                <a:cs typeface="Source Serif 4 Semi Bold" pitchFamily="34" charset="-120"/>
              </a:rPr>
              <a:t>Our team of dedicated and experience technician and Engineer at work.</a:t>
            </a:r>
            <a:endParaRPr lang="en-US" b="1" dirty="0">
              <a:highlight>
                <a:srgbClr val="00FF00"/>
              </a:highligh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58" y="1202174"/>
            <a:ext cx="3697311" cy="4929747"/>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5645" y="1048834"/>
            <a:ext cx="3794099" cy="5058799"/>
          </a:xfrm>
          <a:prstGeom prst="rect">
            <a:avLst/>
          </a:prstGeom>
        </p:spPr>
      </p:pic>
      <p:sp>
        <p:nvSpPr>
          <p:cNvPr id="18" name="TextBox 17"/>
          <p:cNvSpPr txBox="1"/>
          <p:nvPr/>
        </p:nvSpPr>
        <p:spPr>
          <a:xfrm>
            <a:off x="4130062" y="1265155"/>
            <a:ext cx="3843913" cy="4770537"/>
          </a:xfrm>
          <a:prstGeom prst="rect">
            <a:avLst/>
          </a:prstGeom>
          <a:noFill/>
        </p:spPr>
        <p:txBody>
          <a:bodyPr wrap="square">
            <a:spAutoFit/>
          </a:bodyPr>
          <a:lstStyle/>
          <a:p>
            <a:r>
              <a:rPr lang="en-US" sz="1900" dirty="0"/>
              <a:t>At Mubraiz, we prioritize the safety and reliability of our fleet, ensuring all our trucks are in optimal working condition and meet stringent roadworthiness standards. To achieve this, we employ skilled and certified mechanics who maintain our vehicles with utmost diligence. Additionally, we have established partnerships with reputable service providers, including Zino Trucks, for major repairs and maintenance. This commitment to fleet excellence enables us to deliver efficient, reliable, and safe transportation services to our valued clients.</a:t>
            </a:r>
            <a:endParaRPr lang="en-US" sz="1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0908" y="116261"/>
            <a:ext cx="9603275" cy="1049235"/>
          </a:xfrm>
        </p:spPr>
        <p:txBody>
          <a:bodyPr>
            <a:normAutofit/>
          </a:bodyPr>
          <a:lstStyle/>
          <a:p>
            <a:pPr algn="ctr"/>
            <a:r>
              <a:rPr lang="en-US" sz="5400" b="1" dirty="0">
                <a:solidFill>
                  <a:schemeClr val="accent2">
                    <a:lumMod val="75000"/>
                  </a:schemeClr>
                </a:solidFill>
              </a:rPr>
              <a:t>AWARDS &amp; RECOGNITION</a:t>
            </a:r>
            <a:endParaRPr lang="en-US" sz="5400" b="1" dirty="0">
              <a:solidFill>
                <a:schemeClr val="accent2">
                  <a:lumMod val="75000"/>
                </a:schemeClr>
              </a:solidFill>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195192" y="1922318"/>
            <a:ext cx="2971853" cy="43226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620000" y="0"/>
            <a:ext cx="4572000" cy="6858595"/>
          </a:xfrm>
          <a:prstGeom prst="rect">
            <a:avLst/>
          </a:prstGeom>
        </p:spPr>
      </p:pic>
      <p:pic>
        <p:nvPicPr>
          <p:cNvPr id="3" name="Image 1" descr="preencoded.png"/>
          <p:cNvPicPr>
            <a:picLocks noChangeAspect="1"/>
          </p:cNvPicPr>
          <p:nvPr/>
        </p:nvPicPr>
        <p:blipFill>
          <a:blip r:embed="rId2"/>
          <a:stretch>
            <a:fillRect/>
          </a:stretch>
        </p:blipFill>
        <p:spPr>
          <a:xfrm>
            <a:off x="7783314" y="2236192"/>
            <a:ext cx="4245372" cy="2386112"/>
          </a:xfrm>
          <a:prstGeom prst="rect">
            <a:avLst/>
          </a:prstGeom>
        </p:spPr>
      </p:pic>
      <p:sp>
        <p:nvSpPr>
          <p:cNvPr id="4" name="Text 0"/>
          <p:cNvSpPr/>
          <p:nvPr/>
        </p:nvSpPr>
        <p:spPr>
          <a:xfrm>
            <a:off x="522387" y="211803"/>
            <a:ext cx="4870351" cy="384175"/>
          </a:xfrm>
          <a:prstGeom prst="rect">
            <a:avLst/>
          </a:prstGeom>
          <a:noFill/>
        </p:spPr>
        <p:txBody>
          <a:bodyPr wrap="none" lIns="0" tIns="0" rIns="0" bIns="0" rtlCol="0" anchor="t"/>
          <a:lstStyle/>
          <a:p>
            <a:pPr>
              <a:lnSpc>
                <a:spcPts val="3000"/>
              </a:lnSpc>
            </a:pPr>
            <a:r>
              <a:rPr lang="en-US" sz="3000" b="1" dirty="0">
                <a:solidFill>
                  <a:srgbClr val="92D050"/>
                </a:solidFill>
                <a:ea typeface="Source Serif 4 Semi Bold" pitchFamily="34" charset="-122"/>
                <a:cs typeface="Source Serif 4 Semi Bold" pitchFamily="34" charset="-120"/>
              </a:rPr>
              <a:t>Comprehensive Service Portfolio</a:t>
            </a:r>
            <a:endParaRPr lang="en-US" sz="3000" b="1" dirty="0">
              <a:solidFill>
                <a:srgbClr val="92D050"/>
              </a:solidFill>
            </a:endParaRPr>
          </a:p>
        </p:txBody>
      </p:sp>
      <p:sp>
        <p:nvSpPr>
          <p:cNvPr id="5" name="Shape 1"/>
          <p:cNvSpPr/>
          <p:nvPr/>
        </p:nvSpPr>
        <p:spPr>
          <a:xfrm>
            <a:off x="522387" y="671470"/>
            <a:ext cx="3222328" cy="1995595"/>
          </a:xfrm>
          <a:prstGeom prst="roundRect">
            <a:avLst>
              <a:gd name="adj" fmla="val 3240"/>
            </a:avLst>
          </a:prstGeom>
          <a:solidFill>
            <a:schemeClr val="accent6">
              <a:lumMod val="20000"/>
              <a:lumOff val="80000"/>
            </a:schemeClr>
          </a:solidFill>
          <a:ln w="7620">
            <a:solidFill>
              <a:srgbClr val="DABADD"/>
            </a:solidFill>
            <a:prstDash val="solid"/>
          </a:ln>
        </p:spPr>
      </p:sp>
      <p:pic>
        <p:nvPicPr>
          <p:cNvPr id="6" name="Image 2" descr="preencoded.png"/>
          <p:cNvPicPr>
            <a:picLocks noChangeAspect="1"/>
          </p:cNvPicPr>
          <p:nvPr/>
        </p:nvPicPr>
        <p:blipFill>
          <a:blip r:embed="rId3"/>
          <a:stretch>
            <a:fillRect/>
          </a:stretch>
        </p:blipFill>
        <p:spPr>
          <a:xfrm>
            <a:off x="659308" y="808392"/>
            <a:ext cx="391815" cy="391815"/>
          </a:xfrm>
          <a:prstGeom prst="rect">
            <a:avLst/>
          </a:prstGeom>
        </p:spPr>
      </p:pic>
      <p:pic>
        <p:nvPicPr>
          <p:cNvPr id="7" name="Image 3" descr="preencoded.png"/>
          <p:cNvPicPr>
            <a:picLocks noChangeAspect="1"/>
          </p:cNvPicPr>
          <p:nvPr/>
        </p:nvPicPr>
        <p:blipFill>
          <a:blip r:embed="rId4"/>
          <a:stretch>
            <a:fillRect/>
          </a:stretch>
        </p:blipFill>
        <p:spPr>
          <a:xfrm>
            <a:off x="767060" y="832332"/>
            <a:ext cx="176312" cy="220365"/>
          </a:xfrm>
          <a:prstGeom prst="rect">
            <a:avLst/>
          </a:prstGeom>
        </p:spPr>
      </p:pic>
      <p:sp>
        <p:nvSpPr>
          <p:cNvPr id="8" name="Text 2"/>
          <p:cNvSpPr/>
          <p:nvPr/>
        </p:nvSpPr>
        <p:spPr>
          <a:xfrm>
            <a:off x="659309" y="1268994"/>
            <a:ext cx="2117428" cy="192088"/>
          </a:xfrm>
          <a:prstGeom prst="rect">
            <a:avLst/>
          </a:prstGeom>
          <a:noFill/>
        </p:spPr>
        <p:txBody>
          <a:bodyPr wrap="none" lIns="0" tIns="0" rIns="0" bIns="0" rtlCol="0" anchor="t"/>
          <a:lstStyle/>
          <a:p>
            <a:pPr>
              <a:lnSpc>
                <a:spcPts val="1500"/>
              </a:lnSpc>
            </a:pPr>
            <a:r>
              <a:rPr lang="en-US" sz="1665" b="1" dirty="0">
                <a:solidFill>
                  <a:srgbClr val="272525"/>
                </a:solidFill>
                <a:ea typeface="Source Serif 4 Semi Bold" pitchFamily="34" charset="-122"/>
                <a:cs typeface="Source Serif 4 Semi Bold" pitchFamily="34" charset="-120"/>
              </a:rPr>
              <a:t>Road Haulage &amp; Distribution</a:t>
            </a:r>
            <a:endParaRPr lang="en-US" sz="1665" b="1" dirty="0"/>
          </a:p>
        </p:txBody>
      </p:sp>
      <p:sp>
        <p:nvSpPr>
          <p:cNvPr id="9" name="Text 3"/>
          <p:cNvSpPr/>
          <p:nvPr/>
        </p:nvSpPr>
        <p:spPr>
          <a:xfrm>
            <a:off x="659309" y="1539364"/>
            <a:ext cx="2948483" cy="626567"/>
          </a:xfrm>
          <a:prstGeom prst="rect">
            <a:avLst/>
          </a:prstGeom>
          <a:noFill/>
        </p:spPr>
        <p:txBody>
          <a:bodyPr wrap="square" lIns="0" tIns="0" rIns="0" bIns="0" rtlCol="0" anchor="t"/>
          <a:lstStyle/>
          <a:p>
            <a:pPr>
              <a:lnSpc>
                <a:spcPts val="1625"/>
              </a:lnSpc>
            </a:pPr>
            <a:r>
              <a:rPr lang="en-US" sz="1665" dirty="0">
                <a:solidFill>
                  <a:srgbClr val="272525"/>
                </a:solidFill>
                <a:ea typeface="Source Sans 3" pitchFamily="34" charset="-122"/>
                <a:cs typeface="Source Sans 3" pitchFamily="34" charset="-120"/>
              </a:rPr>
              <a:t>Nationwide transportation services covering all 36 states, with specialised routes for time-sensitive deliveries and bulk cargo movement.</a:t>
            </a:r>
            <a:endParaRPr lang="en-US" sz="1665" dirty="0"/>
          </a:p>
        </p:txBody>
      </p:sp>
      <p:sp>
        <p:nvSpPr>
          <p:cNvPr id="10" name="Shape 4"/>
          <p:cNvSpPr/>
          <p:nvPr/>
        </p:nvSpPr>
        <p:spPr>
          <a:xfrm>
            <a:off x="3875286" y="671469"/>
            <a:ext cx="3222328" cy="2016338"/>
          </a:xfrm>
          <a:prstGeom prst="roundRect">
            <a:avLst>
              <a:gd name="adj" fmla="val 3240"/>
            </a:avLst>
          </a:prstGeom>
          <a:solidFill>
            <a:schemeClr val="accent6">
              <a:lumMod val="20000"/>
              <a:lumOff val="80000"/>
            </a:schemeClr>
          </a:solidFill>
          <a:ln w="7620">
            <a:solidFill>
              <a:srgbClr val="DABADD"/>
            </a:solidFill>
            <a:prstDash val="solid"/>
          </a:ln>
        </p:spPr>
      </p:sp>
      <p:pic>
        <p:nvPicPr>
          <p:cNvPr id="11" name="Image 4" descr="preencoded.png"/>
          <p:cNvPicPr>
            <a:picLocks noChangeAspect="1"/>
          </p:cNvPicPr>
          <p:nvPr/>
        </p:nvPicPr>
        <p:blipFill>
          <a:blip r:embed="rId5"/>
          <a:stretch>
            <a:fillRect/>
          </a:stretch>
        </p:blipFill>
        <p:spPr>
          <a:xfrm>
            <a:off x="4012208" y="808392"/>
            <a:ext cx="391815" cy="391815"/>
          </a:xfrm>
          <a:prstGeom prst="rect">
            <a:avLst/>
          </a:prstGeom>
        </p:spPr>
      </p:pic>
      <p:pic>
        <p:nvPicPr>
          <p:cNvPr id="12" name="Image 5" descr="preencoded.png"/>
          <p:cNvPicPr>
            <a:picLocks noChangeAspect="1"/>
          </p:cNvPicPr>
          <p:nvPr/>
        </p:nvPicPr>
        <p:blipFill>
          <a:blip r:embed="rId6"/>
          <a:stretch>
            <a:fillRect/>
          </a:stretch>
        </p:blipFill>
        <p:spPr>
          <a:xfrm>
            <a:off x="4119959" y="832332"/>
            <a:ext cx="176312" cy="220365"/>
          </a:xfrm>
          <a:prstGeom prst="rect">
            <a:avLst/>
          </a:prstGeom>
        </p:spPr>
      </p:pic>
      <p:sp>
        <p:nvSpPr>
          <p:cNvPr id="13" name="Text 5"/>
          <p:cNvSpPr/>
          <p:nvPr/>
        </p:nvSpPr>
        <p:spPr>
          <a:xfrm>
            <a:off x="4012208" y="1268994"/>
            <a:ext cx="1687215" cy="192088"/>
          </a:xfrm>
          <a:prstGeom prst="rect">
            <a:avLst/>
          </a:prstGeom>
          <a:noFill/>
        </p:spPr>
        <p:txBody>
          <a:bodyPr wrap="none" lIns="0" tIns="0" rIns="0" bIns="0" rtlCol="0" anchor="t"/>
          <a:lstStyle/>
          <a:p>
            <a:pPr>
              <a:lnSpc>
                <a:spcPts val="1500"/>
              </a:lnSpc>
            </a:pPr>
            <a:r>
              <a:rPr lang="en-US" sz="1665" b="1" dirty="0">
                <a:solidFill>
                  <a:srgbClr val="272525"/>
                </a:solidFill>
                <a:ea typeface="Source Serif 4 Semi Bold" pitchFamily="34" charset="-122"/>
                <a:cs typeface="Source Serif 4 Semi Bold" pitchFamily="34" charset="-120"/>
              </a:rPr>
              <a:t>Clearing &amp; Forwarding</a:t>
            </a:r>
            <a:endParaRPr lang="en-US" sz="1665" b="1" dirty="0"/>
          </a:p>
        </p:txBody>
      </p:sp>
      <p:sp>
        <p:nvSpPr>
          <p:cNvPr id="14" name="Text 6"/>
          <p:cNvSpPr/>
          <p:nvPr/>
        </p:nvSpPr>
        <p:spPr>
          <a:xfrm>
            <a:off x="4012208" y="1601149"/>
            <a:ext cx="2948483" cy="626567"/>
          </a:xfrm>
          <a:prstGeom prst="rect">
            <a:avLst/>
          </a:prstGeom>
          <a:noFill/>
        </p:spPr>
        <p:txBody>
          <a:bodyPr wrap="square" lIns="0" tIns="0" rIns="0" bIns="0" rtlCol="0" anchor="t"/>
          <a:lstStyle/>
          <a:p>
            <a:pPr>
              <a:lnSpc>
                <a:spcPts val="1625"/>
              </a:lnSpc>
            </a:pPr>
            <a:r>
              <a:rPr lang="en-US" sz="1665" dirty="0">
                <a:solidFill>
                  <a:srgbClr val="272525"/>
                </a:solidFill>
                <a:ea typeface="Source Sans 3" pitchFamily="34" charset="-122"/>
                <a:cs typeface="Source Sans 3" pitchFamily="34" charset="-120"/>
              </a:rPr>
              <a:t>Expert customs clearance services, cargo handling, and documentation support for seamless import/export operations.</a:t>
            </a:r>
            <a:endParaRPr lang="en-US" sz="1665" dirty="0"/>
          </a:p>
        </p:txBody>
      </p:sp>
      <p:sp>
        <p:nvSpPr>
          <p:cNvPr id="15" name="Shape 7"/>
          <p:cNvSpPr/>
          <p:nvPr/>
        </p:nvSpPr>
        <p:spPr>
          <a:xfrm>
            <a:off x="522387" y="2824729"/>
            <a:ext cx="6575227" cy="1484313"/>
          </a:xfrm>
          <a:prstGeom prst="roundRect">
            <a:avLst>
              <a:gd name="adj" fmla="val 3696"/>
            </a:avLst>
          </a:prstGeom>
          <a:solidFill>
            <a:schemeClr val="accent6">
              <a:lumMod val="20000"/>
              <a:lumOff val="80000"/>
            </a:schemeClr>
          </a:solidFill>
          <a:ln w="7620">
            <a:solidFill>
              <a:srgbClr val="DABADD"/>
            </a:solidFill>
            <a:prstDash val="solid"/>
          </a:ln>
        </p:spPr>
      </p:sp>
      <p:pic>
        <p:nvPicPr>
          <p:cNvPr id="16" name="Image 6" descr="preencoded.png"/>
          <p:cNvPicPr>
            <a:picLocks noChangeAspect="1"/>
          </p:cNvPicPr>
          <p:nvPr/>
        </p:nvPicPr>
        <p:blipFill>
          <a:blip r:embed="rId7"/>
          <a:stretch>
            <a:fillRect/>
          </a:stretch>
        </p:blipFill>
        <p:spPr>
          <a:xfrm>
            <a:off x="659308" y="2961652"/>
            <a:ext cx="391815" cy="391815"/>
          </a:xfrm>
          <a:prstGeom prst="rect">
            <a:avLst/>
          </a:prstGeom>
        </p:spPr>
      </p:pic>
      <p:pic>
        <p:nvPicPr>
          <p:cNvPr id="17" name="Image 7" descr="preencoded.png"/>
          <p:cNvPicPr>
            <a:picLocks noChangeAspect="1"/>
          </p:cNvPicPr>
          <p:nvPr/>
        </p:nvPicPr>
        <p:blipFill>
          <a:blip r:embed="rId8"/>
          <a:stretch>
            <a:fillRect/>
          </a:stretch>
        </p:blipFill>
        <p:spPr>
          <a:xfrm>
            <a:off x="767060" y="3047377"/>
            <a:ext cx="176312" cy="220365"/>
          </a:xfrm>
          <a:prstGeom prst="rect">
            <a:avLst/>
          </a:prstGeom>
        </p:spPr>
      </p:pic>
      <p:sp>
        <p:nvSpPr>
          <p:cNvPr id="18" name="Text 8"/>
          <p:cNvSpPr/>
          <p:nvPr/>
        </p:nvSpPr>
        <p:spPr>
          <a:xfrm>
            <a:off x="659309" y="3484039"/>
            <a:ext cx="2499916" cy="192088"/>
          </a:xfrm>
          <a:prstGeom prst="rect">
            <a:avLst/>
          </a:prstGeom>
          <a:noFill/>
        </p:spPr>
        <p:txBody>
          <a:bodyPr wrap="none" lIns="0" tIns="0" rIns="0" bIns="0" rtlCol="0" anchor="t"/>
          <a:lstStyle/>
          <a:p>
            <a:pPr>
              <a:lnSpc>
                <a:spcPts val="1500"/>
              </a:lnSpc>
            </a:pPr>
            <a:r>
              <a:rPr lang="en-US" sz="1665" b="1" dirty="0">
                <a:solidFill>
                  <a:srgbClr val="272525"/>
                </a:solidFill>
                <a:ea typeface="Source Serif 4 Semi Bold" pitchFamily="34" charset="-122"/>
                <a:cs typeface="Source Serif 4 Semi Bold" pitchFamily="34" charset="-120"/>
              </a:rPr>
              <a:t>Contract Logistics &amp; Warehousing</a:t>
            </a:r>
            <a:endParaRPr lang="en-US" sz="1665" b="1" dirty="0"/>
          </a:p>
        </p:txBody>
      </p:sp>
      <p:sp>
        <p:nvSpPr>
          <p:cNvPr id="19" name="Text 9"/>
          <p:cNvSpPr/>
          <p:nvPr/>
        </p:nvSpPr>
        <p:spPr>
          <a:xfrm>
            <a:off x="659309" y="3754410"/>
            <a:ext cx="6301383" cy="417711"/>
          </a:xfrm>
          <a:prstGeom prst="rect">
            <a:avLst/>
          </a:prstGeom>
          <a:noFill/>
        </p:spPr>
        <p:txBody>
          <a:bodyPr wrap="square" lIns="0" tIns="0" rIns="0" bIns="0" rtlCol="0" anchor="t"/>
          <a:lstStyle/>
          <a:p>
            <a:pPr>
              <a:lnSpc>
                <a:spcPts val="1625"/>
              </a:lnSpc>
            </a:pPr>
            <a:r>
              <a:rPr lang="en-US" sz="1665" dirty="0">
                <a:solidFill>
                  <a:srgbClr val="272525"/>
                </a:solidFill>
                <a:ea typeface="Source Sans 3" pitchFamily="34" charset="-122"/>
                <a:cs typeface="Source Sans 3" pitchFamily="34" charset="-120"/>
              </a:rPr>
              <a:t>Comprehensive warehousing solutions, inventory management, and procurement services tailored to client requirements.</a:t>
            </a:r>
            <a:endParaRPr lang="en-US" sz="1665" dirty="0"/>
          </a:p>
        </p:txBody>
      </p:sp>
      <p:sp>
        <p:nvSpPr>
          <p:cNvPr id="20" name="Shape 10"/>
          <p:cNvSpPr/>
          <p:nvPr/>
        </p:nvSpPr>
        <p:spPr>
          <a:xfrm>
            <a:off x="522387" y="4394200"/>
            <a:ext cx="6575227" cy="1132291"/>
          </a:xfrm>
          <a:prstGeom prst="roundRect">
            <a:avLst>
              <a:gd name="adj" fmla="val 5556"/>
            </a:avLst>
          </a:prstGeom>
          <a:solidFill>
            <a:schemeClr val="accent6">
              <a:lumMod val="20000"/>
              <a:lumOff val="80000"/>
              <a:alpha val="95000"/>
            </a:schemeClr>
          </a:solidFill>
          <a:ln w="22860">
            <a:solidFill>
              <a:srgbClr val="DABADD"/>
            </a:solidFill>
            <a:prstDash val="solid"/>
          </a:ln>
        </p:spPr>
      </p:sp>
      <p:sp>
        <p:nvSpPr>
          <p:cNvPr id="21" name="Text 11"/>
          <p:cNvSpPr/>
          <p:nvPr/>
        </p:nvSpPr>
        <p:spPr>
          <a:xfrm>
            <a:off x="672008" y="4543822"/>
            <a:ext cx="1925142" cy="192088"/>
          </a:xfrm>
          <a:prstGeom prst="rect">
            <a:avLst/>
          </a:prstGeom>
          <a:noFill/>
        </p:spPr>
        <p:txBody>
          <a:bodyPr wrap="none" lIns="0" tIns="0" rIns="0" bIns="0" rtlCol="0" anchor="t"/>
          <a:lstStyle/>
          <a:p>
            <a:pPr>
              <a:lnSpc>
                <a:spcPts val="1500"/>
              </a:lnSpc>
            </a:pPr>
            <a:r>
              <a:rPr lang="en-US" sz="1665" b="1" dirty="0">
                <a:solidFill>
                  <a:srgbClr val="272525"/>
                </a:solidFill>
                <a:ea typeface="Source Serif 4 Semi Bold" pitchFamily="34" charset="-122"/>
                <a:cs typeface="Source Serif 4 Semi Bold" pitchFamily="34" charset="-120"/>
              </a:rPr>
              <a:t>GPS Tracking &amp; Reporting</a:t>
            </a:r>
            <a:endParaRPr lang="en-US" sz="1665" b="1" dirty="0"/>
          </a:p>
        </p:txBody>
      </p:sp>
      <p:sp>
        <p:nvSpPr>
          <p:cNvPr id="22" name="Text 12"/>
          <p:cNvSpPr/>
          <p:nvPr/>
        </p:nvSpPr>
        <p:spPr>
          <a:xfrm>
            <a:off x="672009" y="4814194"/>
            <a:ext cx="6275983" cy="417711"/>
          </a:xfrm>
          <a:prstGeom prst="rect">
            <a:avLst/>
          </a:prstGeom>
          <a:noFill/>
        </p:spPr>
        <p:txBody>
          <a:bodyPr wrap="square" lIns="0" tIns="0" rIns="0" bIns="0" rtlCol="0" anchor="t"/>
          <a:lstStyle/>
          <a:p>
            <a:pPr>
              <a:lnSpc>
                <a:spcPts val="1625"/>
              </a:lnSpc>
            </a:pPr>
            <a:r>
              <a:rPr lang="en-US" sz="1665" dirty="0">
                <a:solidFill>
                  <a:srgbClr val="272525"/>
                </a:solidFill>
                <a:ea typeface="Source Sans 3" pitchFamily="34" charset="-122"/>
                <a:cs typeface="Source Sans 3" pitchFamily="34" charset="-120"/>
              </a:rPr>
              <a:t>Real-time vehicle tracking, route optimisation, and detailed reporting systems providing complete visibility of cargo movement and delivery status.</a:t>
            </a:r>
            <a:endParaRPr lang="en-US" sz="1665" dirty="0"/>
          </a:p>
        </p:txBody>
      </p:sp>
      <p:sp>
        <p:nvSpPr>
          <p:cNvPr id="23" name="Shape 13"/>
          <p:cNvSpPr/>
          <p:nvPr/>
        </p:nvSpPr>
        <p:spPr>
          <a:xfrm>
            <a:off x="522387" y="5604775"/>
            <a:ext cx="6575227" cy="987326"/>
          </a:xfrm>
          <a:prstGeom prst="roundRect">
            <a:avLst>
              <a:gd name="adj" fmla="val 5556"/>
            </a:avLst>
          </a:prstGeom>
          <a:solidFill>
            <a:schemeClr val="accent6">
              <a:lumMod val="20000"/>
              <a:lumOff val="80000"/>
              <a:alpha val="95000"/>
            </a:schemeClr>
          </a:solidFill>
          <a:ln w="22860">
            <a:solidFill>
              <a:srgbClr val="DABADD"/>
            </a:solidFill>
            <a:prstDash val="solid"/>
          </a:ln>
        </p:spPr>
      </p:sp>
      <p:sp>
        <p:nvSpPr>
          <p:cNvPr id="24" name="Text 14"/>
          <p:cNvSpPr/>
          <p:nvPr/>
        </p:nvSpPr>
        <p:spPr>
          <a:xfrm>
            <a:off x="672008" y="5754397"/>
            <a:ext cx="1805980" cy="192088"/>
          </a:xfrm>
          <a:prstGeom prst="rect">
            <a:avLst/>
          </a:prstGeom>
          <a:noFill/>
        </p:spPr>
        <p:txBody>
          <a:bodyPr wrap="none" lIns="0" tIns="0" rIns="0" bIns="0" rtlCol="0" anchor="t"/>
          <a:lstStyle/>
          <a:p>
            <a:pPr>
              <a:lnSpc>
                <a:spcPts val="1500"/>
              </a:lnSpc>
            </a:pPr>
            <a:r>
              <a:rPr lang="en-US" sz="1665" b="1" dirty="0">
                <a:solidFill>
                  <a:srgbClr val="272525"/>
                </a:solidFill>
                <a:ea typeface="Source Serif 4 Semi Bold" pitchFamily="34" charset="-122"/>
                <a:cs typeface="Source Serif 4 Semi Bold" pitchFamily="34" charset="-120"/>
              </a:rPr>
              <a:t>Specialised Heavy Cargo</a:t>
            </a:r>
            <a:endParaRPr lang="en-US" sz="1665" b="1" dirty="0"/>
          </a:p>
        </p:txBody>
      </p:sp>
      <p:sp>
        <p:nvSpPr>
          <p:cNvPr id="25" name="Text 15"/>
          <p:cNvSpPr/>
          <p:nvPr/>
        </p:nvSpPr>
        <p:spPr>
          <a:xfrm>
            <a:off x="672009" y="6024769"/>
            <a:ext cx="6275983" cy="417711"/>
          </a:xfrm>
          <a:prstGeom prst="rect">
            <a:avLst/>
          </a:prstGeom>
          <a:noFill/>
        </p:spPr>
        <p:txBody>
          <a:bodyPr wrap="square" lIns="0" tIns="0" rIns="0" bIns="0" rtlCol="0" anchor="t"/>
          <a:lstStyle/>
          <a:p>
            <a:pPr>
              <a:lnSpc>
                <a:spcPts val="1625"/>
              </a:lnSpc>
            </a:pPr>
            <a:r>
              <a:rPr lang="en-US" sz="1665" dirty="0">
                <a:solidFill>
                  <a:srgbClr val="272525"/>
                </a:solidFill>
                <a:ea typeface="Source Sans 3" pitchFamily="34" charset="-122"/>
                <a:cs typeface="Source Sans 3" pitchFamily="34" charset="-120"/>
              </a:rPr>
              <a:t>Expert handling of oversized and heavy cargo transportation with appropriate permits, escort services, and specialised equipment.</a:t>
            </a:r>
            <a:endParaRPr lang="en-US" sz="166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1"/>
          <a:stretch>
            <a:fillRect/>
          </a:stretch>
        </p:blipFill>
        <p:spPr>
          <a:xfrm>
            <a:off x="7339309" y="2015851"/>
            <a:ext cx="4554928" cy="2514585"/>
          </a:xfrm>
          <a:prstGeom prst="rect">
            <a:avLst/>
          </a:prstGeom>
        </p:spPr>
      </p:pic>
      <p:sp>
        <p:nvSpPr>
          <p:cNvPr id="4" name="Text 0"/>
          <p:cNvSpPr/>
          <p:nvPr/>
        </p:nvSpPr>
        <p:spPr>
          <a:xfrm>
            <a:off x="698103" y="1678583"/>
            <a:ext cx="6723975" cy="1026518"/>
          </a:xfrm>
          <a:prstGeom prst="rect">
            <a:avLst/>
          </a:prstGeom>
          <a:noFill/>
        </p:spPr>
        <p:txBody>
          <a:bodyPr wrap="square" lIns="0" tIns="0" rIns="0" bIns="0" rtlCol="0" anchor="t"/>
          <a:lstStyle/>
          <a:p>
            <a:pPr>
              <a:lnSpc>
                <a:spcPts val="4040"/>
              </a:lnSpc>
            </a:pPr>
            <a:r>
              <a:rPr lang="en-US" sz="4000" b="1" dirty="0">
                <a:solidFill>
                  <a:srgbClr val="92D050"/>
                </a:solidFill>
                <a:latin typeface="Arial Black" panose="020B0A04020102020204" pitchFamily="34" charset="0"/>
                <a:ea typeface="Source Serif 4 Semi Bold" pitchFamily="34" charset="-122"/>
                <a:cs typeface="Source Serif 4 Semi Bold" pitchFamily="34" charset="-120"/>
              </a:rPr>
              <a:t>Mubraiz Resources –</a:t>
            </a:r>
            <a:endParaRPr lang="en-US" sz="4000" b="1" dirty="0">
              <a:solidFill>
                <a:srgbClr val="92D050"/>
              </a:solidFill>
              <a:latin typeface="Arial Black" panose="020B0A04020102020204" pitchFamily="34" charset="0"/>
            </a:endParaRPr>
          </a:p>
        </p:txBody>
      </p:sp>
      <p:sp>
        <p:nvSpPr>
          <p:cNvPr id="5" name="Text 1"/>
          <p:cNvSpPr/>
          <p:nvPr/>
        </p:nvSpPr>
        <p:spPr>
          <a:xfrm>
            <a:off x="611018" y="2425899"/>
            <a:ext cx="6223794" cy="558403"/>
          </a:xfrm>
          <a:prstGeom prst="rect">
            <a:avLst/>
          </a:prstGeom>
          <a:noFill/>
        </p:spPr>
        <p:txBody>
          <a:bodyPr wrap="square" lIns="0" tIns="0" rIns="0" bIns="0" rtlCol="0" anchor="t"/>
          <a:lstStyle/>
          <a:p>
            <a:r>
              <a:rPr lang="en-US" sz="2700" dirty="0">
                <a:solidFill>
                  <a:srgbClr val="272525"/>
                </a:solidFill>
                <a:ea typeface="Source Sans 3" pitchFamily="34" charset="-122"/>
                <a:cs typeface="Source Sans 3" pitchFamily="34" charset="-120"/>
              </a:rPr>
              <a:t>Your trusted partner for comprehensive logistics solutions across Nigeria. Delivering excellence in haulage, distribution, and supply chain management. </a:t>
            </a:r>
            <a:r>
              <a:rPr lang="en-US" altLang="en-US" sz="2700" dirty="0"/>
              <a:t>Mubraiz Resources was incorporated on the </a:t>
            </a:r>
            <a:r>
              <a:rPr lang="en-US" sz="2700" dirty="0">
                <a:solidFill>
                  <a:srgbClr val="272525"/>
                </a:solidFill>
                <a:ea typeface="Source Sans 3" pitchFamily="34" charset="-122"/>
                <a:cs typeface="Source Sans 3" pitchFamily="34" charset="-120"/>
                <a:sym typeface="+mn-ea"/>
              </a:rPr>
              <a:t>24th July</a:t>
            </a:r>
            <a:r>
              <a:rPr lang="en-US" altLang="en-US" sz="2700" dirty="0"/>
              <a:t> 2019 with BN2911944</a:t>
            </a:r>
            <a:endParaRPr lang="en-US" altLang="en-US" sz="2700" dirty="0"/>
          </a:p>
        </p:txBody>
      </p:sp>
      <p:sp>
        <p:nvSpPr>
          <p:cNvPr id="6" name="TextBox 5"/>
          <p:cNvSpPr txBox="1"/>
          <p:nvPr/>
        </p:nvSpPr>
        <p:spPr>
          <a:xfrm>
            <a:off x="2286000" y="5340104"/>
            <a:ext cx="6862329" cy="400110"/>
          </a:xfrm>
          <a:prstGeom prst="rect">
            <a:avLst/>
          </a:prstGeom>
          <a:noFill/>
        </p:spPr>
        <p:txBody>
          <a:bodyPr wrap="square">
            <a:spAutoFit/>
          </a:bodyPr>
          <a:lstStyle/>
          <a:p>
            <a:r>
              <a:rPr lang="en-US" sz="2000" b="1" dirty="0">
                <a:solidFill>
                  <a:srgbClr val="00B050"/>
                </a:solidFill>
              </a:rPr>
              <a:t>Empowered by Commitment. Sustained by Integrity.</a:t>
            </a:r>
            <a:endParaRPr lang="en-US" sz="2000" b="1" dirty="0">
              <a:solidFill>
                <a:srgbClr val="00B05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4572000" cy="6858000"/>
          </a:xfrm>
          <a:prstGeom prst="rect">
            <a:avLst/>
          </a:prstGeom>
        </p:spPr>
      </p:pic>
      <p:pic>
        <p:nvPicPr>
          <p:cNvPr id="3" name="Image 1" descr="preencoded.png"/>
          <p:cNvPicPr>
            <a:picLocks noChangeAspect="1"/>
          </p:cNvPicPr>
          <p:nvPr/>
        </p:nvPicPr>
        <p:blipFill>
          <a:blip r:embed="rId2"/>
          <a:stretch>
            <a:fillRect/>
          </a:stretch>
        </p:blipFill>
        <p:spPr>
          <a:xfrm>
            <a:off x="176510" y="1846858"/>
            <a:ext cx="4218881" cy="3164185"/>
          </a:xfrm>
          <a:prstGeom prst="rect">
            <a:avLst/>
          </a:prstGeom>
        </p:spPr>
      </p:pic>
      <p:sp>
        <p:nvSpPr>
          <p:cNvPr id="4" name="Text 0"/>
          <p:cNvSpPr/>
          <p:nvPr/>
        </p:nvSpPr>
        <p:spPr>
          <a:xfrm>
            <a:off x="5137051" y="281073"/>
            <a:ext cx="4477544" cy="415429"/>
          </a:xfrm>
          <a:prstGeom prst="rect">
            <a:avLst/>
          </a:prstGeom>
          <a:noFill/>
        </p:spPr>
        <p:txBody>
          <a:bodyPr wrap="none" lIns="0" tIns="0" rIns="0" bIns="0" rtlCol="0" anchor="t"/>
          <a:lstStyle/>
          <a:p>
            <a:pPr>
              <a:lnSpc>
                <a:spcPts val="3250"/>
              </a:lnSpc>
            </a:pPr>
            <a:r>
              <a:rPr lang="en-US" sz="3000" b="1" dirty="0">
                <a:solidFill>
                  <a:srgbClr val="92D050"/>
                </a:solidFill>
                <a:ea typeface="Source Serif 4 Semi Bold" pitchFamily="34" charset="-122"/>
                <a:cs typeface="Source Serif 4 Semi Bold" pitchFamily="34" charset="-120"/>
              </a:rPr>
              <a:t>Modern Fleet Specifications</a:t>
            </a:r>
            <a:endParaRPr lang="en-US" sz="3000" b="1" dirty="0">
              <a:solidFill>
                <a:srgbClr val="92D050"/>
              </a:solidFill>
            </a:endParaRPr>
          </a:p>
        </p:txBody>
      </p:sp>
      <p:sp>
        <p:nvSpPr>
          <p:cNvPr id="5" name="Text 1"/>
          <p:cNvSpPr/>
          <p:nvPr/>
        </p:nvSpPr>
        <p:spPr>
          <a:xfrm>
            <a:off x="5137051" y="890113"/>
            <a:ext cx="2045593" cy="466130"/>
          </a:xfrm>
          <a:prstGeom prst="rect">
            <a:avLst/>
          </a:prstGeom>
          <a:noFill/>
        </p:spPr>
        <p:txBody>
          <a:bodyPr wrap="none" lIns="0" tIns="0" rIns="0" bIns="0" rtlCol="0" anchor="t"/>
          <a:lstStyle/>
          <a:p>
            <a:pPr algn="ctr">
              <a:lnSpc>
                <a:spcPts val="3665"/>
              </a:lnSpc>
            </a:pPr>
            <a:r>
              <a:rPr lang="en-US" sz="2000" b="1" dirty="0">
                <a:solidFill>
                  <a:srgbClr val="272525"/>
                </a:solidFill>
                <a:ea typeface="Source Serif 4 Semi Bold" pitchFamily="34" charset="-122"/>
                <a:cs typeface="Source Serif 4 Semi Bold" pitchFamily="34" charset="-120"/>
              </a:rPr>
              <a:t>35+</a:t>
            </a:r>
            <a:endParaRPr lang="en-US" sz="2000" b="1" dirty="0"/>
          </a:p>
        </p:txBody>
      </p:sp>
      <p:sp>
        <p:nvSpPr>
          <p:cNvPr id="6" name="Text 2"/>
          <p:cNvSpPr/>
          <p:nvPr/>
        </p:nvSpPr>
        <p:spPr>
          <a:xfrm>
            <a:off x="5328742" y="1532653"/>
            <a:ext cx="1662113" cy="207665"/>
          </a:xfrm>
          <a:prstGeom prst="rect">
            <a:avLst/>
          </a:prstGeom>
          <a:noFill/>
        </p:spPr>
        <p:txBody>
          <a:bodyPr wrap="none" lIns="0" tIns="0" rIns="0" bIns="0" rtlCol="0" anchor="t"/>
          <a:lstStyle/>
          <a:p>
            <a:pPr algn="ctr">
              <a:lnSpc>
                <a:spcPts val="1625"/>
              </a:lnSpc>
            </a:pPr>
            <a:r>
              <a:rPr lang="en-US" sz="1500" b="1" dirty="0">
                <a:solidFill>
                  <a:srgbClr val="272525"/>
                </a:solidFill>
                <a:ea typeface="Source Serif 4 Semi Bold" pitchFamily="34" charset="-122"/>
                <a:cs typeface="Source Serif 4 Semi Bold" pitchFamily="34" charset="-120"/>
              </a:rPr>
              <a:t>Total Fleet Size</a:t>
            </a:r>
            <a:endParaRPr lang="en-US" sz="1500" b="1" dirty="0"/>
          </a:p>
        </p:txBody>
      </p:sp>
      <p:sp>
        <p:nvSpPr>
          <p:cNvPr id="7" name="Text 3"/>
          <p:cNvSpPr/>
          <p:nvPr/>
        </p:nvSpPr>
        <p:spPr>
          <a:xfrm>
            <a:off x="5137051" y="1825051"/>
            <a:ext cx="2045593" cy="452041"/>
          </a:xfrm>
          <a:prstGeom prst="rect">
            <a:avLst/>
          </a:prstGeom>
          <a:noFill/>
        </p:spPr>
        <p:txBody>
          <a:bodyPr wrap="square" lIns="0" tIns="0" rIns="0" bIns="0" rtlCol="0" anchor="t"/>
          <a:lstStyle/>
          <a:p>
            <a:pPr algn="ctr">
              <a:lnSpc>
                <a:spcPts val="1750"/>
              </a:lnSpc>
            </a:pPr>
            <a:r>
              <a:rPr lang="en-US" sz="1500" dirty="0">
                <a:solidFill>
                  <a:srgbClr val="272525"/>
                </a:solidFill>
                <a:ea typeface="Source Sans 3" pitchFamily="34" charset="-122"/>
                <a:cs typeface="Source Sans 3" pitchFamily="34" charset="-120"/>
              </a:rPr>
              <a:t>Modern vehicles across multiple categories</a:t>
            </a:r>
            <a:endParaRPr lang="en-US" sz="1500" dirty="0"/>
          </a:p>
        </p:txBody>
      </p:sp>
      <p:sp>
        <p:nvSpPr>
          <p:cNvPr id="8" name="Text 4"/>
          <p:cNvSpPr/>
          <p:nvPr/>
        </p:nvSpPr>
        <p:spPr>
          <a:xfrm>
            <a:off x="7359154" y="890113"/>
            <a:ext cx="2045593" cy="466130"/>
          </a:xfrm>
          <a:prstGeom prst="rect">
            <a:avLst/>
          </a:prstGeom>
          <a:noFill/>
        </p:spPr>
        <p:txBody>
          <a:bodyPr wrap="none" lIns="0" tIns="0" rIns="0" bIns="0" rtlCol="0" anchor="t"/>
          <a:lstStyle/>
          <a:p>
            <a:pPr algn="ctr">
              <a:lnSpc>
                <a:spcPts val="3665"/>
              </a:lnSpc>
            </a:pPr>
            <a:r>
              <a:rPr lang="en-US" sz="2000" b="1" dirty="0">
                <a:solidFill>
                  <a:srgbClr val="272525"/>
                </a:solidFill>
                <a:ea typeface="Source Serif 4 Semi Bold" pitchFamily="34" charset="-122"/>
                <a:cs typeface="Source Serif 4 Semi Bold" pitchFamily="34" charset="-120"/>
              </a:rPr>
              <a:t>371HP</a:t>
            </a:r>
            <a:endParaRPr lang="en-US" sz="2000" b="1" dirty="0"/>
          </a:p>
        </p:txBody>
      </p:sp>
      <p:sp>
        <p:nvSpPr>
          <p:cNvPr id="9" name="Text 5"/>
          <p:cNvSpPr/>
          <p:nvPr/>
        </p:nvSpPr>
        <p:spPr>
          <a:xfrm>
            <a:off x="7550844" y="1532653"/>
            <a:ext cx="1662113" cy="207665"/>
          </a:xfrm>
          <a:prstGeom prst="rect">
            <a:avLst/>
          </a:prstGeom>
          <a:noFill/>
        </p:spPr>
        <p:txBody>
          <a:bodyPr wrap="none" lIns="0" tIns="0" rIns="0" bIns="0" rtlCol="0" anchor="t"/>
          <a:lstStyle/>
          <a:p>
            <a:pPr algn="ctr">
              <a:lnSpc>
                <a:spcPts val="1625"/>
              </a:lnSpc>
            </a:pPr>
            <a:r>
              <a:rPr lang="en-US" sz="1500" b="1" dirty="0">
                <a:solidFill>
                  <a:srgbClr val="272525"/>
                </a:solidFill>
                <a:ea typeface="Source Serif 4 Semi Bold" pitchFamily="34" charset="-122"/>
                <a:cs typeface="Source Serif 4 Semi Bold" pitchFamily="34" charset="-120"/>
              </a:rPr>
              <a:t>Engine Power</a:t>
            </a:r>
            <a:endParaRPr lang="en-US" sz="1500" b="1" dirty="0"/>
          </a:p>
        </p:txBody>
      </p:sp>
      <p:sp>
        <p:nvSpPr>
          <p:cNvPr id="10" name="Text 6"/>
          <p:cNvSpPr/>
          <p:nvPr/>
        </p:nvSpPr>
        <p:spPr>
          <a:xfrm>
            <a:off x="7359154" y="1825051"/>
            <a:ext cx="2045593" cy="452041"/>
          </a:xfrm>
          <a:prstGeom prst="rect">
            <a:avLst/>
          </a:prstGeom>
          <a:noFill/>
        </p:spPr>
        <p:txBody>
          <a:bodyPr wrap="square" lIns="0" tIns="0" rIns="0" bIns="0" rtlCol="0" anchor="t"/>
          <a:lstStyle/>
          <a:p>
            <a:pPr algn="ctr">
              <a:lnSpc>
                <a:spcPts val="1750"/>
              </a:lnSpc>
            </a:pPr>
            <a:r>
              <a:rPr lang="en-US" sz="1500" dirty="0">
                <a:solidFill>
                  <a:srgbClr val="272525"/>
                </a:solidFill>
                <a:ea typeface="Source Sans 3" pitchFamily="34" charset="-122"/>
                <a:cs typeface="Source Sans 3" pitchFamily="34" charset="-120"/>
              </a:rPr>
              <a:t>High-performance HOWO specifications</a:t>
            </a:r>
            <a:endParaRPr lang="en-US" sz="1500" dirty="0"/>
          </a:p>
        </p:txBody>
      </p:sp>
      <p:sp>
        <p:nvSpPr>
          <p:cNvPr id="11" name="Text 7"/>
          <p:cNvSpPr/>
          <p:nvPr/>
        </p:nvSpPr>
        <p:spPr>
          <a:xfrm>
            <a:off x="9581257" y="890113"/>
            <a:ext cx="2045593" cy="466130"/>
          </a:xfrm>
          <a:prstGeom prst="rect">
            <a:avLst/>
          </a:prstGeom>
          <a:noFill/>
        </p:spPr>
        <p:txBody>
          <a:bodyPr wrap="none" lIns="0" tIns="0" rIns="0" bIns="0" rtlCol="0" anchor="t"/>
          <a:lstStyle/>
          <a:p>
            <a:pPr algn="ctr">
              <a:lnSpc>
                <a:spcPts val="3665"/>
              </a:lnSpc>
            </a:pPr>
            <a:r>
              <a:rPr lang="en-US" sz="2000" b="1" dirty="0">
                <a:solidFill>
                  <a:srgbClr val="272525"/>
                </a:solidFill>
                <a:ea typeface="Source Serif 4 Semi Bold" pitchFamily="34" charset="-122"/>
                <a:cs typeface="Source Serif 4 Semi Bold" pitchFamily="34" charset="-120"/>
              </a:rPr>
              <a:t>30t</a:t>
            </a:r>
            <a:endParaRPr lang="en-US" sz="2000" b="1" dirty="0"/>
          </a:p>
        </p:txBody>
      </p:sp>
      <p:sp>
        <p:nvSpPr>
          <p:cNvPr id="12" name="Text 8"/>
          <p:cNvSpPr/>
          <p:nvPr/>
        </p:nvSpPr>
        <p:spPr>
          <a:xfrm>
            <a:off x="9772948" y="1532653"/>
            <a:ext cx="1662113" cy="207665"/>
          </a:xfrm>
          <a:prstGeom prst="rect">
            <a:avLst/>
          </a:prstGeom>
          <a:noFill/>
        </p:spPr>
        <p:txBody>
          <a:bodyPr wrap="none" lIns="0" tIns="0" rIns="0" bIns="0" rtlCol="0" anchor="t"/>
          <a:lstStyle/>
          <a:p>
            <a:pPr algn="ctr">
              <a:lnSpc>
                <a:spcPts val="1625"/>
              </a:lnSpc>
            </a:pPr>
            <a:r>
              <a:rPr lang="en-US" sz="1500" b="1" dirty="0">
                <a:solidFill>
                  <a:srgbClr val="272525"/>
                </a:solidFill>
                <a:ea typeface="Source Serif 4 Semi Bold" pitchFamily="34" charset="-122"/>
                <a:cs typeface="Source Serif 4 Semi Bold" pitchFamily="34" charset="-120"/>
              </a:rPr>
              <a:t>Maximum Capacity</a:t>
            </a:r>
            <a:endParaRPr lang="en-US" sz="1500" b="1" dirty="0"/>
          </a:p>
        </p:txBody>
      </p:sp>
      <p:sp>
        <p:nvSpPr>
          <p:cNvPr id="13" name="Text 9"/>
          <p:cNvSpPr/>
          <p:nvPr/>
        </p:nvSpPr>
        <p:spPr>
          <a:xfrm>
            <a:off x="9772948" y="1825051"/>
            <a:ext cx="2045593" cy="226020"/>
          </a:xfrm>
          <a:prstGeom prst="rect">
            <a:avLst/>
          </a:prstGeom>
          <a:noFill/>
        </p:spPr>
        <p:txBody>
          <a:bodyPr wrap="none" lIns="0" tIns="0" rIns="0" bIns="0" rtlCol="0" anchor="t"/>
          <a:lstStyle/>
          <a:p>
            <a:pPr algn="ctr">
              <a:lnSpc>
                <a:spcPts val="1750"/>
              </a:lnSpc>
            </a:pPr>
            <a:r>
              <a:rPr lang="en-US" sz="1500" dirty="0">
                <a:solidFill>
                  <a:srgbClr val="272525"/>
                </a:solidFill>
                <a:ea typeface="Source Sans 3" pitchFamily="34" charset="-122"/>
                <a:cs typeface="Source Sans 3" pitchFamily="34" charset="-120"/>
              </a:rPr>
              <a:t>Heavy-duty cargo transportation</a:t>
            </a:r>
            <a:endParaRPr lang="en-US" sz="1500" dirty="0"/>
          </a:p>
        </p:txBody>
      </p:sp>
      <p:sp>
        <p:nvSpPr>
          <p:cNvPr id="14" name="Text 10"/>
          <p:cNvSpPr/>
          <p:nvPr/>
        </p:nvSpPr>
        <p:spPr>
          <a:xfrm>
            <a:off x="5077676" y="2587028"/>
            <a:ext cx="1662113" cy="207665"/>
          </a:xfrm>
          <a:prstGeom prst="rect">
            <a:avLst/>
          </a:prstGeom>
          <a:noFill/>
        </p:spPr>
        <p:txBody>
          <a:bodyPr wrap="none" lIns="0" tIns="0" rIns="0" bIns="0" rtlCol="0" anchor="t"/>
          <a:lstStyle/>
          <a:p>
            <a:pPr>
              <a:lnSpc>
                <a:spcPts val="1625"/>
              </a:lnSpc>
            </a:pPr>
            <a:r>
              <a:rPr lang="en-US" sz="2000" b="1" dirty="0">
                <a:solidFill>
                  <a:srgbClr val="92D050"/>
                </a:solidFill>
                <a:ea typeface="Source Serif 4 Semi Bold" pitchFamily="34" charset="-122"/>
                <a:cs typeface="Source Serif 4 Semi Bold" pitchFamily="34" charset="-120"/>
              </a:rPr>
              <a:t>HOWO Sino Trucks</a:t>
            </a:r>
            <a:endParaRPr lang="en-US" sz="2000" b="1" dirty="0">
              <a:solidFill>
                <a:srgbClr val="92D050"/>
              </a:solidFill>
            </a:endParaRPr>
          </a:p>
        </p:txBody>
      </p:sp>
      <p:sp>
        <p:nvSpPr>
          <p:cNvPr id="15" name="Text 11"/>
          <p:cNvSpPr/>
          <p:nvPr/>
        </p:nvSpPr>
        <p:spPr>
          <a:xfrm>
            <a:off x="5077676" y="2935882"/>
            <a:ext cx="1910656" cy="226020"/>
          </a:xfrm>
          <a:prstGeom prst="rect">
            <a:avLst/>
          </a:prstGeom>
          <a:noFill/>
        </p:spPr>
        <p:txBody>
          <a:bodyPr wrap="none" lIns="0" tIns="0" rIns="0" bIns="0" rtlCol="0" anchor="t"/>
          <a:lstStyle/>
          <a:p>
            <a:pPr>
              <a:lnSpc>
                <a:spcPts val="1750"/>
              </a:lnSpc>
            </a:pPr>
            <a:r>
              <a:rPr lang="en-US" sz="2000" b="1" dirty="0">
                <a:solidFill>
                  <a:srgbClr val="272525"/>
                </a:solidFill>
                <a:ea typeface="Source Sans 3" pitchFamily="34" charset="-122"/>
                <a:cs typeface="Source Sans 3" pitchFamily="34" charset="-120"/>
              </a:rPr>
              <a:t>35 units</a:t>
            </a:r>
            <a:endParaRPr lang="en-US" sz="2000" b="1" dirty="0"/>
          </a:p>
        </p:txBody>
      </p:sp>
      <p:sp>
        <p:nvSpPr>
          <p:cNvPr id="16" name="Text 12"/>
          <p:cNvSpPr/>
          <p:nvPr/>
        </p:nvSpPr>
        <p:spPr>
          <a:xfrm>
            <a:off x="5077676" y="3289001"/>
            <a:ext cx="1910656" cy="226020"/>
          </a:xfrm>
          <a:prstGeom prst="rect">
            <a:avLst/>
          </a:prstGeom>
          <a:noFill/>
        </p:spPr>
        <p:txBody>
          <a:bodyPr wrap="non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371HP engine capacity</a:t>
            </a:r>
            <a:endParaRPr lang="en-US" sz="1500" dirty="0"/>
          </a:p>
        </p:txBody>
      </p:sp>
      <p:sp>
        <p:nvSpPr>
          <p:cNvPr id="17" name="Text 13"/>
          <p:cNvSpPr/>
          <p:nvPr/>
        </p:nvSpPr>
        <p:spPr>
          <a:xfrm>
            <a:off x="5077676" y="3564433"/>
            <a:ext cx="1910656" cy="452041"/>
          </a:xfrm>
          <a:prstGeom prst="rect">
            <a:avLst/>
          </a:prstGeom>
          <a:noFill/>
        </p:spPr>
        <p:txBody>
          <a:bodyPr wrap="squar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Euro II environmental compliance</a:t>
            </a:r>
            <a:endParaRPr lang="en-US" sz="1500" dirty="0"/>
          </a:p>
        </p:txBody>
      </p:sp>
      <p:sp>
        <p:nvSpPr>
          <p:cNvPr id="18" name="Text 14"/>
          <p:cNvSpPr/>
          <p:nvPr/>
        </p:nvSpPr>
        <p:spPr>
          <a:xfrm>
            <a:off x="5067780" y="4342968"/>
            <a:ext cx="1910656" cy="452041"/>
          </a:xfrm>
          <a:prstGeom prst="rect">
            <a:avLst/>
          </a:prstGeom>
          <a:noFill/>
        </p:spPr>
        <p:txBody>
          <a:bodyPr wrap="squar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Robust design for Nigerian roads</a:t>
            </a:r>
            <a:endParaRPr lang="en-US" sz="1500" dirty="0"/>
          </a:p>
        </p:txBody>
      </p:sp>
      <p:sp>
        <p:nvSpPr>
          <p:cNvPr id="19" name="Text 15"/>
          <p:cNvSpPr/>
          <p:nvPr/>
        </p:nvSpPr>
        <p:spPr>
          <a:xfrm>
            <a:off x="5067780" y="4844418"/>
            <a:ext cx="1910656" cy="226020"/>
          </a:xfrm>
          <a:prstGeom prst="rect">
            <a:avLst/>
          </a:prstGeom>
          <a:noFill/>
        </p:spPr>
        <p:txBody>
          <a:bodyPr wrap="non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Cost-effective maintenance</a:t>
            </a:r>
            <a:endParaRPr lang="en-US" sz="1500" dirty="0"/>
          </a:p>
        </p:txBody>
      </p:sp>
      <p:sp>
        <p:nvSpPr>
          <p:cNvPr id="20" name="Text 16"/>
          <p:cNvSpPr/>
          <p:nvPr/>
        </p:nvSpPr>
        <p:spPr>
          <a:xfrm>
            <a:off x="7339368" y="2587028"/>
            <a:ext cx="1662113" cy="207665"/>
          </a:xfrm>
          <a:prstGeom prst="rect">
            <a:avLst/>
          </a:prstGeom>
          <a:noFill/>
        </p:spPr>
        <p:txBody>
          <a:bodyPr wrap="none" lIns="0" tIns="0" rIns="0" bIns="0" rtlCol="0" anchor="t"/>
          <a:lstStyle/>
          <a:p>
            <a:pPr>
              <a:lnSpc>
                <a:spcPts val="1625"/>
              </a:lnSpc>
            </a:pPr>
            <a:r>
              <a:rPr lang="en-US" sz="2000" b="1" dirty="0">
                <a:solidFill>
                  <a:srgbClr val="92D050"/>
                </a:solidFill>
                <a:ea typeface="Source Serif 4 Semi Bold" pitchFamily="34" charset="-122"/>
                <a:cs typeface="Source Serif 4 Semi Bold" pitchFamily="34" charset="-120"/>
              </a:rPr>
              <a:t>DAF Trucks</a:t>
            </a:r>
            <a:endParaRPr lang="en-US" sz="2000" b="1" dirty="0">
              <a:solidFill>
                <a:srgbClr val="92D050"/>
              </a:solidFill>
            </a:endParaRPr>
          </a:p>
        </p:txBody>
      </p:sp>
      <p:sp>
        <p:nvSpPr>
          <p:cNvPr id="21" name="Text 17"/>
          <p:cNvSpPr/>
          <p:nvPr/>
        </p:nvSpPr>
        <p:spPr>
          <a:xfrm>
            <a:off x="7339368" y="2935882"/>
            <a:ext cx="1910656" cy="226020"/>
          </a:xfrm>
          <a:prstGeom prst="rect">
            <a:avLst/>
          </a:prstGeom>
          <a:noFill/>
        </p:spPr>
        <p:txBody>
          <a:bodyPr wrap="none" lIns="0" tIns="0" rIns="0" bIns="0" rtlCol="0" anchor="t"/>
          <a:lstStyle/>
          <a:p>
            <a:pPr>
              <a:lnSpc>
                <a:spcPts val="1750"/>
              </a:lnSpc>
            </a:pPr>
            <a:r>
              <a:rPr lang="en-US" sz="2000" b="1" dirty="0">
                <a:solidFill>
                  <a:srgbClr val="272525"/>
                </a:solidFill>
                <a:ea typeface="Source Sans 3" pitchFamily="34" charset="-122"/>
                <a:cs typeface="Source Sans 3" pitchFamily="34" charset="-120"/>
              </a:rPr>
              <a:t>10 units</a:t>
            </a:r>
            <a:endParaRPr lang="en-US" sz="2000" b="1" dirty="0"/>
          </a:p>
        </p:txBody>
      </p:sp>
      <p:sp>
        <p:nvSpPr>
          <p:cNvPr id="22" name="Text 18"/>
          <p:cNvSpPr/>
          <p:nvPr/>
        </p:nvSpPr>
        <p:spPr>
          <a:xfrm>
            <a:off x="7339368" y="3209835"/>
            <a:ext cx="1910656" cy="452041"/>
          </a:xfrm>
          <a:prstGeom prst="rect">
            <a:avLst/>
          </a:prstGeom>
          <a:noFill/>
        </p:spPr>
        <p:txBody>
          <a:bodyPr wrap="squar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15-tonne and 30-tonne variants</a:t>
            </a:r>
            <a:endParaRPr lang="en-US" sz="1500" dirty="0"/>
          </a:p>
        </p:txBody>
      </p:sp>
      <p:sp>
        <p:nvSpPr>
          <p:cNvPr id="23" name="Text 19"/>
          <p:cNvSpPr/>
          <p:nvPr/>
        </p:nvSpPr>
        <p:spPr>
          <a:xfrm>
            <a:off x="7359155" y="3868141"/>
            <a:ext cx="1910656" cy="452041"/>
          </a:xfrm>
          <a:prstGeom prst="rect">
            <a:avLst/>
          </a:prstGeom>
          <a:noFill/>
        </p:spPr>
        <p:txBody>
          <a:bodyPr wrap="squar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Manual and automatic transmission</a:t>
            </a:r>
            <a:endParaRPr lang="en-US" sz="1500" dirty="0"/>
          </a:p>
        </p:txBody>
      </p:sp>
      <p:sp>
        <p:nvSpPr>
          <p:cNvPr id="24" name="Text 20"/>
          <p:cNvSpPr/>
          <p:nvPr/>
        </p:nvSpPr>
        <p:spPr>
          <a:xfrm>
            <a:off x="7329472" y="4489821"/>
            <a:ext cx="1910656" cy="452041"/>
          </a:xfrm>
          <a:prstGeom prst="rect">
            <a:avLst/>
          </a:prstGeom>
          <a:noFill/>
        </p:spPr>
        <p:txBody>
          <a:bodyPr wrap="squar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European engineering standards</a:t>
            </a:r>
            <a:endParaRPr lang="en-US" sz="1500" dirty="0"/>
          </a:p>
        </p:txBody>
      </p:sp>
      <p:sp>
        <p:nvSpPr>
          <p:cNvPr id="25" name="Text 21"/>
          <p:cNvSpPr/>
          <p:nvPr/>
        </p:nvSpPr>
        <p:spPr>
          <a:xfrm>
            <a:off x="7329472" y="5169963"/>
            <a:ext cx="1910656" cy="226020"/>
          </a:xfrm>
          <a:prstGeom prst="rect">
            <a:avLst/>
          </a:prstGeom>
          <a:noFill/>
        </p:spPr>
        <p:txBody>
          <a:bodyPr wrap="non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Fuel-efficient performance</a:t>
            </a:r>
            <a:endParaRPr lang="en-US" sz="1500" dirty="0"/>
          </a:p>
        </p:txBody>
      </p:sp>
      <p:sp>
        <p:nvSpPr>
          <p:cNvPr id="26" name="Text 22"/>
          <p:cNvSpPr/>
          <p:nvPr/>
        </p:nvSpPr>
        <p:spPr>
          <a:xfrm>
            <a:off x="9601059" y="2587028"/>
            <a:ext cx="1752798" cy="207665"/>
          </a:xfrm>
          <a:prstGeom prst="rect">
            <a:avLst/>
          </a:prstGeom>
          <a:noFill/>
        </p:spPr>
        <p:txBody>
          <a:bodyPr wrap="none" lIns="0" tIns="0" rIns="0" bIns="0" rtlCol="0" anchor="t"/>
          <a:lstStyle/>
          <a:p>
            <a:pPr>
              <a:lnSpc>
                <a:spcPts val="1625"/>
              </a:lnSpc>
            </a:pPr>
            <a:r>
              <a:rPr lang="en-US" sz="2000" b="1" dirty="0">
                <a:solidFill>
                  <a:srgbClr val="92D050"/>
                </a:solidFill>
                <a:ea typeface="Source Serif 4 Semi Bold" pitchFamily="34" charset="-122"/>
                <a:cs typeface="Source Serif 4 Semi Bold" pitchFamily="34" charset="-120"/>
              </a:rPr>
              <a:t>Mercedes Benz Actros</a:t>
            </a:r>
            <a:endParaRPr lang="en-US" sz="2000" b="1" dirty="0">
              <a:solidFill>
                <a:srgbClr val="92D050"/>
              </a:solidFill>
            </a:endParaRPr>
          </a:p>
        </p:txBody>
      </p:sp>
      <p:sp>
        <p:nvSpPr>
          <p:cNvPr id="27" name="Text 23"/>
          <p:cNvSpPr/>
          <p:nvPr/>
        </p:nvSpPr>
        <p:spPr>
          <a:xfrm>
            <a:off x="9601059" y="2935882"/>
            <a:ext cx="1979018" cy="226020"/>
          </a:xfrm>
          <a:prstGeom prst="rect">
            <a:avLst/>
          </a:prstGeom>
          <a:noFill/>
        </p:spPr>
        <p:txBody>
          <a:bodyPr wrap="none" lIns="0" tIns="0" rIns="0" bIns="0" rtlCol="0" anchor="t"/>
          <a:lstStyle/>
          <a:p>
            <a:pPr>
              <a:lnSpc>
                <a:spcPts val="1750"/>
              </a:lnSpc>
            </a:pPr>
            <a:r>
              <a:rPr lang="en-US" sz="2000" b="1" dirty="0">
                <a:solidFill>
                  <a:srgbClr val="272525"/>
                </a:solidFill>
                <a:ea typeface="Source Sans 3" pitchFamily="34" charset="-122"/>
                <a:cs typeface="Source Sans 3" pitchFamily="34" charset="-120"/>
              </a:rPr>
              <a:t>5 units</a:t>
            </a:r>
            <a:endParaRPr lang="en-US" sz="2000" b="1" dirty="0"/>
          </a:p>
        </p:txBody>
      </p:sp>
      <p:sp>
        <p:nvSpPr>
          <p:cNvPr id="28" name="Text 24"/>
          <p:cNvSpPr/>
          <p:nvPr/>
        </p:nvSpPr>
        <p:spPr>
          <a:xfrm>
            <a:off x="9601059" y="3289001"/>
            <a:ext cx="1979018" cy="226020"/>
          </a:xfrm>
          <a:prstGeom prst="rect">
            <a:avLst/>
          </a:prstGeom>
          <a:noFill/>
        </p:spPr>
        <p:txBody>
          <a:bodyPr wrap="non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Premium 30-tonne capacity</a:t>
            </a:r>
            <a:endParaRPr lang="en-US" sz="1500" dirty="0"/>
          </a:p>
        </p:txBody>
      </p:sp>
      <p:sp>
        <p:nvSpPr>
          <p:cNvPr id="29" name="Text 25"/>
          <p:cNvSpPr/>
          <p:nvPr/>
        </p:nvSpPr>
        <p:spPr>
          <a:xfrm>
            <a:off x="9601059" y="3564433"/>
            <a:ext cx="1979018" cy="226020"/>
          </a:xfrm>
          <a:prstGeom prst="rect">
            <a:avLst/>
          </a:prstGeom>
          <a:noFill/>
        </p:spPr>
        <p:txBody>
          <a:bodyPr wrap="non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Exceptional durability</a:t>
            </a:r>
            <a:endParaRPr lang="en-US" sz="1500" dirty="0"/>
          </a:p>
        </p:txBody>
      </p:sp>
      <p:sp>
        <p:nvSpPr>
          <p:cNvPr id="30" name="Text 26"/>
          <p:cNvSpPr/>
          <p:nvPr/>
        </p:nvSpPr>
        <p:spPr>
          <a:xfrm>
            <a:off x="9601059" y="3839863"/>
            <a:ext cx="1979018" cy="226020"/>
          </a:xfrm>
          <a:prstGeom prst="rect">
            <a:avLst/>
          </a:prstGeom>
          <a:noFill/>
        </p:spPr>
        <p:txBody>
          <a:bodyPr wrap="non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Advanced safety features</a:t>
            </a:r>
            <a:endParaRPr lang="en-US" sz="1500" dirty="0"/>
          </a:p>
        </p:txBody>
      </p:sp>
      <p:sp>
        <p:nvSpPr>
          <p:cNvPr id="31" name="Text 27"/>
          <p:cNvSpPr/>
          <p:nvPr/>
        </p:nvSpPr>
        <p:spPr>
          <a:xfrm>
            <a:off x="9610950" y="4255808"/>
            <a:ext cx="1979018" cy="226020"/>
          </a:xfrm>
          <a:prstGeom prst="rect">
            <a:avLst/>
          </a:prstGeom>
          <a:noFill/>
        </p:spPr>
        <p:txBody>
          <a:bodyPr wrap="none" lIns="0" tIns="0" rIns="0" bIns="0" rtlCol="0" anchor="t"/>
          <a:lstStyle/>
          <a:p>
            <a:pPr marL="285750" indent="-285750">
              <a:lnSpc>
                <a:spcPts val="1750"/>
              </a:lnSpc>
              <a:buSzPct val="100000"/>
              <a:buChar char="•"/>
            </a:pPr>
            <a:r>
              <a:rPr lang="en-US" sz="1500" dirty="0">
                <a:solidFill>
                  <a:srgbClr val="272525"/>
                </a:solidFill>
                <a:ea typeface="Source Sans 3" pitchFamily="34" charset="-122"/>
                <a:cs typeface="Source Sans 3" pitchFamily="34" charset="-120"/>
              </a:rPr>
              <a:t>Superior driver comfort</a:t>
            </a:r>
            <a:endParaRPr lang="en-US" sz="1500" dirty="0"/>
          </a:p>
        </p:txBody>
      </p:sp>
      <p:sp>
        <p:nvSpPr>
          <p:cNvPr id="32" name="Shape 28"/>
          <p:cNvSpPr/>
          <p:nvPr/>
        </p:nvSpPr>
        <p:spPr>
          <a:xfrm>
            <a:off x="5137051" y="5435449"/>
            <a:ext cx="6489898" cy="1175149"/>
          </a:xfrm>
          <a:prstGeom prst="roundRect">
            <a:avLst>
              <a:gd name="adj" fmla="val 5640"/>
            </a:avLst>
          </a:prstGeom>
          <a:solidFill>
            <a:schemeClr val="accent6">
              <a:lumMod val="20000"/>
              <a:lumOff val="80000"/>
            </a:schemeClr>
          </a:solidFill>
        </p:spPr>
      </p:sp>
      <p:pic>
        <p:nvPicPr>
          <p:cNvPr id="33" name="Image 2" descr="preencoded.png"/>
          <p:cNvPicPr>
            <a:picLocks noChangeAspect="1"/>
          </p:cNvPicPr>
          <p:nvPr/>
        </p:nvPicPr>
        <p:blipFill>
          <a:blip r:embed="rId3"/>
          <a:stretch>
            <a:fillRect/>
          </a:stretch>
        </p:blipFill>
        <p:spPr>
          <a:xfrm>
            <a:off x="5278239" y="5640633"/>
            <a:ext cx="176510" cy="157699"/>
          </a:xfrm>
          <a:prstGeom prst="rect">
            <a:avLst/>
          </a:prstGeom>
        </p:spPr>
      </p:pic>
      <p:sp>
        <p:nvSpPr>
          <p:cNvPr id="34" name="Text 29"/>
          <p:cNvSpPr/>
          <p:nvPr/>
        </p:nvSpPr>
        <p:spPr>
          <a:xfrm>
            <a:off x="5595938" y="5611860"/>
            <a:ext cx="5889823" cy="757353"/>
          </a:xfrm>
          <a:prstGeom prst="rect">
            <a:avLst/>
          </a:prstGeom>
          <a:noFill/>
        </p:spPr>
        <p:txBody>
          <a:bodyPr wrap="square" lIns="0" tIns="0" rIns="0" bIns="0" rtlCol="0" anchor="t"/>
          <a:lstStyle/>
          <a:p>
            <a:pPr>
              <a:lnSpc>
                <a:spcPts val="1750"/>
              </a:lnSpc>
            </a:pPr>
            <a:r>
              <a:rPr lang="en-US" sz="1500" b="1" dirty="0">
                <a:solidFill>
                  <a:srgbClr val="000000"/>
                </a:solidFill>
                <a:ea typeface="Source Sans 3" pitchFamily="34" charset="-122"/>
                <a:cs typeface="Source Sans 3" pitchFamily="34" charset="-120"/>
              </a:rPr>
              <a:t>Maintenance Excellence:</a:t>
            </a:r>
            <a:r>
              <a:rPr lang="en-US" sz="1500" dirty="0">
                <a:solidFill>
                  <a:srgbClr val="000000"/>
                </a:solidFill>
                <a:ea typeface="Source Sans 3" pitchFamily="34" charset="-122"/>
                <a:cs typeface="Source Sans 3" pitchFamily="34" charset="-120"/>
              </a:rPr>
              <a:t> Our dedicated maintenance yard located on the Lagos/Ibadan Expressway in Mowe/Ibafo provides comprehensive in-house fueling, servicing, and safety inspections, ensuring optimal fleet performance and reliability.</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1869" y="351929"/>
            <a:ext cx="4015482" cy="376337"/>
          </a:xfrm>
          <a:prstGeom prst="rect">
            <a:avLst/>
          </a:prstGeom>
          <a:noFill/>
        </p:spPr>
        <p:txBody>
          <a:bodyPr wrap="none" lIns="0" tIns="0" rIns="0" bIns="0" rtlCol="0" anchor="t"/>
          <a:lstStyle/>
          <a:p>
            <a:pPr>
              <a:lnSpc>
                <a:spcPts val="2960"/>
              </a:lnSpc>
            </a:pPr>
            <a:r>
              <a:rPr lang="en-US" sz="3335" b="1" dirty="0">
                <a:solidFill>
                  <a:srgbClr val="92D050"/>
                </a:solidFill>
                <a:ea typeface="Source Serif 4 Semi Bold" pitchFamily="34" charset="-122"/>
                <a:cs typeface="Source Serif 4 Semi Bold" pitchFamily="34" charset="-120"/>
              </a:rPr>
              <a:t>Trusted Client Partnerships</a:t>
            </a:r>
            <a:endParaRPr lang="en-US" sz="3335" b="1" dirty="0">
              <a:solidFill>
                <a:srgbClr val="92D050"/>
              </a:solidFill>
            </a:endParaRPr>
          </a:p>
        </p:txBody>
      </p:sp>
      <p:pic>
        <p:nvPicPr>
          <p:cNvPr id="3" name="Image 0" descr="preencoded.png"/>
          <p:cNvPicPr>
            <a:picLocks noChangeAspect="1"/>
          </p:cNvPicPr>
          <p:nvPr/>
        </p:nvPicPr>
        <p:blipFill>
          <a:blip r:embed="rId1"/>
          <a:stretch>
            <a:fillRect/>
          </a:stretch>
        </p:blipFill>
        <p:spPr>
          <a:xfrm>
            <a:off x="511869" y="984151"/>
            <a:ext cx="3040833" cy="3040833"/>
          </a:xfrm>
          <a:prstGeom prst="rect">
            <a:avLst/>
          </a:prstGeom>
        </p:spPr>
      </p:pic>
      <p:sp>
        <p:nvSpPr>
          <p:cNvPr id="4" name="Text 1"/>
          <p:cNvSpPr/>
          <p:nvPr/>
        </p:nvSpPr>
        <p:spPr>
          <a:xfrm>
            <a:off x="511870" y="4034516"/>
            <a:ext cx="1505644" cy="188218"/>
          </a:xfrm>
          <a:prstGeom prst="rect">
            <a:avLst/>
          </a:prstGeom>
          <a:noFill/>
        </p:spPr>
        <p:txBody>
          <a:bodyPr wrap="none" lIns="0" tIns="0" rIns="0" bIns="0" rtlCol="0" anchor="t"/>
          <a:lstStyle/>
          <a:p>
            <a:pPr>
              <a:lnSpc>
                <a:spcPts val="1460"/>
              </a:lnSpc>
            </a:pPr>
            <a:r>
              <a:rPr lang="en-US" sz="1835" b="1" dirty="0">
                <a:solidFill>
                  <a:srgbClr val="272525"/>
                </a:solidFill>
                <a:ea typeface="Source Serif 4 Semi Bold" pitchFamily="34" charset="-122"/>
                <a:cs typeface="Source Serif 4 Semi Bold" pitchFamily="34" charset="-120"/>
              </a:rPr>
              <a:t>La Casera Plc</a:t>
            </a:r>
            <a:endParaRPr lang="en-US" sz="1835" b="1" dirty="0"/>
          </a:p>
        </p:txBody>
      </p:sp>
      <p:sp>
        <p:nvSpPr>
          <p:cNvPr id="5" name="Text 2"/>
          <p:cNvSpPr/>
          <p:nvPr/>
        </p:nvSpPr>
        <p:spPr>
          <a:xfrm>
            <a:off x="511869" y="4299430"/>
            <a:ext cx="3616127" cy="614363"/>
          </a:xfrm>
          <a:prstGeom prst="rect">
            <a:avLst/>
          </a:prstGeom>
          <a:noFill/>
        </p:spPr>
        <p:txBody>
          <a:bodyPr wrap="square" lIns="0" tIns="0" rIns="0" bIns="0" rtlCol="0" anchor="t"/>
          <a:lstStyle/>
          <a:p>
            <a:r>
              <a:rPr lang="en-US" sz="1500" dirty="0">
                <a:solidFill>
                  <a:srgbClr val="272525"/>
                </a:solidFill>
                <a:ea typeface="Source Sans 3" pitchFamily="34" charset="-122"/>
                <a:cs typeface="Source Sans 3" pitchFamily="34" charset="-120"/>
              </a:rPr>
              <a:t>Comprehensive nationwide product distribution services, ensuring timely delivery of beverages across all Nigerian markets with exceptional reliability and efficiency.</a:t>
            </a:r>
            <a:endParaRPr lang="en-US" sz="1500" dirty="0"/>
          </a:p>
        </p:txBody>
      </p:sp>
      <p:pic>
        <p:nvPicPr>
          <p:cNvPr id="6" name="Image 1" descr="preencoded.png"/>
          <p:cNvPicPr>
            <a:picLocks noChangeAspect="1"/>
          </p:cNvPicPr>
          <p:nvPr/>
        </p:nvPicPr>
        <p:blipFill>
          <a:blip r:embed="rId2"/>
          <a:stretch>
            <a:fillRect/>
          </a:stretch>
        </p:blipFill>
        <p:spPr>
          <a:xfrm>
            <a:off x="4287937" y="984151"/>
            <a:ext cx="3082523" cy="3082523"/>
          </a:xfrm>
          <a:prstGeom prst="rect">
            <a:avLst/>
          </a:prstGeom>
        </p:spPr>
      </p:pic>
      <p:sp>
        <p:nvSpPr>
          <p:cNvPr id="7" name="Text 3"/>
          <p:cNvSpPr/>
          <p:nvPr/>
        </p:nvSpPr>
        <p:spPr>
          <a:xfrm>
            <a:off x="4287937" y="4034516"/>
            <a:ext cx="1505644" cy="188218"/>
          </a:xfrm>
          <a:prstGeom prst="rect">
            <a:avLst/>
          </a:prstGeom>
          <a:noFill/>
        </p:spPr>
        <p:txBody>
          <a:bodyPr wrap="none" lIns="0" tIns="0" rIns="0" bIns="0" rtlCol="0" anchor="t"/>
          <a:lstStyle/>
          <a:p>
            <a:pPr>
              <a:lnSpc>
                <a:spcPts val="1460"/>
              </a:lnSpc>
            </a:pPr>
            <a:r>
              <a:rPr lang="en-US" sz="1835" b="1" dirty="0">
                <a:solidFill>
                  <a:srgbClr val="272525"/>
                </a:solidFill>
                <a:ea typeface="Source Serif 4 Semi Bold" pitchFamily="34" charset="-122"/>
                <a:cs typeface="Source Serif 4 Semi Bold" pitchFamily="34" charset="-120"/>
              </a:rPr>
              <a:t>TGI Distri</a:t>
            </a:r>
            <a:endParaRPr lang="en-US" sz="1835" b="1" dirty="0"/>
          </a:p>
        </p:txBody>
      </p:sp>
      <p:sp>
        <p:nvSpPr>
          <p:cNvPr id="8" name="Text 4"/>
          <p:cNvSpPr/>
          <p:nvPr/>
        </p:nvSpPr>
        <p:spPr>
          <a:xfrm>
            <a:off x="4287937" y="4299430"/>
            <a:ext cx="3616127" cy="614363"/>
          </a:xfrm>
          <a:prstGeom prst="rect">
            <a:avLst/>
          </a:prstGeom>
          <a:noFill/>
        </p:spPr>
        <p:txBody>
          <a:bodyPr wrap="square" lIns="0" tIns="0" rIns="0" bIns="0" rtlCol="0" anchor="t"/>
          <a:lstStyle/>
          <a:p>
            <a:r>
              <a:rPr lang="en-US" sz="1500" dirty="0">
                <a:solidFill>
                  <a:srgbClr val="272525"/>
                </a:solidFill>
                <a:ea typeface="Source Sans 3" pitchFamily="34" charset="-122"/>
                <a:cs typeface="Source Sans 3" pitchFamily="34" charset="-120"/>
              </a:rPr>
              <a:t>Strategic logistics and distribution partnership providing integrated supply chain solutions and optimised transportation networks for enhanced market reach.</a:t>
            </a:r>
            <a:endParaRPr lang="en-US" sz="1500" dirty="0"/>
          </a:p>
        </p:txBody>
      </p:sp>
      <p:pic>
        <p:nvPicPr>
          <p:cNvPr id="9" name="Image 2" descr="preencoded.png"/>
          <p:cNvPicPr>
            <a:picLocks noChangeAspect="1"/>
          </p:cNvPicPr>
          <p:nvPr/>
        </p:nvPicPr>
        <p:blipFill>
          <a:blip r:embed="rId3"/>
          <a:stretch>
            <a:fillRect/>
          </a:stretch>
        </p:blipFill>
        <p:spPr>
          <a:xfrm>
            <a:off x="8064004" y="984151"/>
            <a:ext cx="3082523" cy="3082523"/>
          </a:xfrm>
          <a:prstGeom prst="rect">
            <a:avLst/>
          </a:prstGeom>
        </p:spPr>
      </p:pic>
      <p:sp>
        <p:nvSpPr>
          <p:cNvPr id="10" name="Text 5"/>
          <p:cNvSpPr/>
          <p:nvPr/>
        </p:nvSpPr>
        <p:spPr>
          <a:xfrm>
            <a:off x="8064005" y="4034516"/>
            <a:ext cx="1505644" cy="188218"/>
          </a:xfrm>
          <a:prstGeom prst="rect">
            <a:avLst/>
          </a:prstGeom>
          <a:noFill/>
        </p:spPr>
        <p:txBody>
          <a:bodyPr wrap="none" lIns="0" tIns="0" rIns="0" bIns="0" rtlCol="0" anchor="t"/>
          <a:lstStyle/>
          <a:p>
            <a:pPr>
              <a:lnSpc>
                <a:spcPts val="1460"/>
              </a:lnSpc>
            </a:pPr>
            <a:r>
              <a:rPr lang="en-US" sz="1835" b="1" dirty="0">
                <a:solidFill>
                  <a:srgbClr val="272525"/>
                </a:solidFill>
                <a:ea typeface="Source Serif 4 Semi Bold" pitchFamily="34" charset="-122"/>
                <a:cs typeface="Source Serif 4 Semi Bold" pitchFamily="34" charset="-120"/>
              </a:rPr>
              <a:t>Chi Limited</a:t>
            </a:r>
            <a:endParaRPr lang="en-US" sz="1835" b="1" dirty="0"/>
          </a:p>
        </p:txBody>
      </p:sp>
      <p:sp>
        <p:nvSpPr>
          <p:cNvPr id="11" name="Text 6"/>
          <p:cNvSpPr/>
          <p:nvPr/>
        </p:nvSpPr>
        <p:spPr>
          <a:xfrm>
            <a:off x="8064004" y="4299430"/>
            <a:ext cx="3616127" cy="614363"/>
          </a:xfrm>
          <a:prstGeom prst="rect">
            <a:avLst/>
          </a:prstGeom>
          <a:noFill/>
        </p:spPr>
        <p:txBody>
          <a:bodyPr wrap="square" lIns="0" tIns="0" rIns="0" bIns="0" rtlCol="0" anchor="t"/>
          <a:lstStyle/>
          <a:p>
            <a:r>
              <a:rPr lang="en-US" sz="1500" dirty="0">
                <a:solidFill>
                  <a:srgbClr val="272525"/>
                </a:solidFill>
                <a:ea typeface="Source Sans 3" pitchFamily="34" charset="-122"/>
                <a:cs typeface="Source Sans 3" pitchFamily="34" charset="-120"/>
              </a:rPr>
              <a:t>Remarkable growth partnership from initial 5-vehicle support to large-scale fleet management. Officially commended for operational excellence and outstanding service delivery.</a:t>
            </a:r>
            <a:endParaRPr lang="en-US" sz="1500" dirty="0"/>
          </a:p>
        </p:txBody>
      </p:sp>
      <p:sp>
        <p:nvSpPr>
          <p:cNvPr id="12" name="Text 7"/>
          <p:cNvSpPr/>
          <p:nvPr/>
        </p:nvSpPr>
        <p:spPr>
          <a:xfrm>
            <a:off x="703758" y="5386108"/>
            <a:ext cx="10976372" cy="204788"/>
          </a:xfrm>
          <a:prstGeom prst="rect">
            <a:avLst/>
          </a:prstGeom>
          <a:noFill/>
        </p:spPr>
        <p:txBody>
          <a:bodyPr wrap="none" lIns="0" tIns="0" rIns="0" bIns="0" rtlCol="0" anchor="t"/>
          <a:lstStyle/>
          <a:p>
            <a:r>
              <a:rPr lang="en-US" sz="1500" b="1" dirty="0">
                <a:solidFill>
                  <a:srgbClr val="272525"/>
                </a:solidFill>
                <a:ea typeface="Source Sans 3" pitchFamily="34" charset="-122"/>
                <a:cs typeface="Source Sans 3" pitchFamily="34" charset="-120"/>
              </a:rPr>
              <a:t>"Our client relationships are built on trust, performance, and mutual growth. We don't just transport goods – </a:t>
            </a:r>
            <a:endParaRPr lang="en-US" sz="1500" b="1" dirty="0">
              <a:solidFill>
                <a:srgbClr val="272525"/>
              </a:solidFill>
              <a:ea typeface="Source Sans 3" pitchFamily="34" charset="-122"/>
              <a:cs typeface="Source Sans 3" pitchFamily="34" charset="-120"/>
            </a:endParaRPr>
          </a:p>
          <a:p>
            <a:r>
              <a:rPr lang="en-US" sz="1500" b="1" dirty="0">
                <a:solidFill>
                  <a:srgbClr val="272525"/>
                </a:solidFill>
                <a:ea typeface="Source Sans 3" pitchFamily="34" charset="-122"/>
                <a:cs typeface="Source Sans 3" pitchFamily="34" charset="-120"/>
              </a:rPr>
              <a:t>we deliver on promises and exceed expectations consistently."</a:t>
            </a:r>
            <a:endParaRPr lang="en-US" sz="1500" b="1" dirty="0"/>
          </a:p>
        </p:txBody>
      </p:sp>
      <p:sp>
        <p:nvSpPr>
          <p:cNvPr id="13" name="Shape 8"/>
          <p:cNvSpPr/>
          <p:nvPr/>
        </p:nvSpPr>
        <p:spPr>
          <a:xfrm>
            <a:off x="511869" y="5324948"/>
            <a:ext cx="19050" cy="492720"/>
          </a:xfrm>
          <a:prstGeom prst="rect">
            <a:avLst/>
          </a:prstGeom>
          <a:solidFill>
            <a:srgbClr val="D75BE2"/>
          </a:solidFill>
          <a:ln>
            <a:solidFill>
              <a:schemeClr val="accent6"/>
            </a:solidFill>
          </a:ln>
        </p:spPr>
      </p:sp>
      <p:sp>
        <p:nvSpPr>
          <p:cNvPr id="14" name="Text 9"/>
          <p:cNvSpPr/>
          <p:nvPr/>
        </p:nvSpPr>
        <p:spPr>
          <a:xfrm>
            <a:off x="511870" y="6012269"/>
            <a:ext cx="11168261" cy="204788"/>
          </a:xfrm>
          <a:prstGeom prst="rect">
            <a:avLst/>
          </a:prstGeom>
          <a:noFill/>
        </p:spPr>
        <p:txBody>
          <a:bodyPr wrap="none" lIns="0" tIns="0" rIns="0" bIns="0" rtlCol="0" anchor="t"/>
          <a:lstStyle/>
          <a:p>
            <a:r>
              <a:rPr lang="en-US" sz="1500" dirty="0">
                <a:solidFill>
                  <a:srgbClr val="272525"/>
                </a:solidFill>
                <a:ea typeface="Source Sans 3" pitchFamily="34" charset="-122"/>
                <a:cs typeface="Source Sans 3" pitchFamily="34" charset="-120"/>
              </a:rPr>
              <a:t>These partnerships demonstrate our ability to scale operations according to client needs whilst maintaining the highest standards </a:t>
            </a:r>
            <a:endParaRPr lang="en-US" sz="1500" dirty="0">
              <a:solidFill>
                <a:srgbClr val="272525"/>
              </a:solidFill>
              <a:ea typeface="Source Sans 3" pitchFamily="34" charset="-122"/>
              <a:cs typeface="Source Sans 3" pitchFamily="34" charset="-120"/>
            </a:endParaRPr>
          </a:p>
          <a:p>
            <a:r>
              <a:rPr lang="en-US" sz="1500" dirty="0">
                <a:solidFill>
                  <a:srgbClr val="272525"/>
                </a:solidFill>
                <a:ea typeface="Source Sans 3" pitchFamily="34" charset="-122"/>
                <a:cs typeface="Source Sans 3" pitchFamily="34" charset="-120"/>
              </a:rPr>
              <a:t>of service quality and reliability across Nigeria's challenging logistics landscape.</a:t>
            </a:r>
            <a:endParaRPr lang="en-US" sz="1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8929" y="550606"/>
            <a:ext cx="10933471" cy="5909310"/>
          </a:xfrm>
          <a:prstGeom prst="rect">
            <a:avLst/>
          </a:prstGeom>
          <a:noFill/>
        </p:spPr>
        <p:txBody>
          <a:bodyPr wrap="square">
            <a:spAutoFit/>
          </a:bodyPr>
          <a:lstStyle/>
          <a:p>
            <a:r>
              <a:rPr lang="en-GB" sz="1750" dirty="0"/>
              <a:t>At </a:t>
            </a:r>
            <a:r>
              <a:rPr lang="en-GB" sz="1750" dirty="0" err="1"/>
              <a:t>Mubraiz</a:t>
            </a:r>
            <a:r>
              <a:rPr lang="en-GB" sz="1750" dirty="0"/>
              <a:t> Resources, we take great pride in our enduring relationships with a diverse clientele, exemplifying our commitment to excellence in the logistics industry. We are pleased to present some of our key clients who have entrusted us with their logistics needs, and with whom we have forged strong partnerships</a:t>
            </a:r>
            <a:r>
              <a:rPr lang="en-GB" sz="1750" b="1" dirty="0"/>
              <a:t>.</a:t>
            </a:r>
            <a:endParaRPr lang="en-US" sz="1750" dirty="0"/>
          </a:p>
          <a:p>
            <a:r>
              <a:rPr lang="en-GB" sz="1750" b="1" dirty="0"/>
              <a:t> </a:t>
            </a:r>
            <a:endParaRPr lang="en-US" sz="1750" dirty="0"/>
          </a:p>
          <a:p>
            <a:r>
              <a:rPr lang="en-GB" sz="1750" b="1" dirty="0"/>
              <a:t>1. LA CASARA PLC:</a:t>
            </a:r>
            <a:endParaRPr lang="en-US" sz="1750" dirty="0"/>
          </a:p>
          <a:p>
            <a:r>
              <a:rPr lang="en-GB" sz="1750" b="1" dirty="0"/>
              <a:t>   - Comprehensive Nationwide Distribution: </a:t>
            </a:r>
            <a:r>
              <a:rPr lang="en-GB" sz="1750" dirty="0" err="1"/>
              <a:t>Mubraiz</a:t>
            </a:r>
            <a:r>
              <a:rPr lang="en-GB" sz="1750" dirty="0"/>
              <a:t> Resources plays an integral role in facilitating the nationwide distribution of La Casara PLC's extensive range of products. Our reliable services connect their products to every corner of the country, ensuring that they reach their intended destinations efficiently and on time.</a:t>
            </a:r>
            <a:endParaRPr lang="en-US" sz="1750" dirty="0"/>
          </a:p>
          <a:p>
            <a:r>
              <a:rPr lang="en-GB" sz="1750" b="1" dirty="0"/>
              <a:t> </a:t>
            </a:r>
            <a:endParaRPr lang="en-US" sz="1750" dirty="0"/>
          </a:p>
          <a:p>
            <a:r>
              <a:rPr lang="en-GB" sz="1750" b="1" dirty="0"/>
              <a:t>2. TGI DISTRI:</a:t>
            </a:r>
            <a:endParaRPr lang="en-US" sz="1750" dirty="0"/>
          </a:p>
          <a:p>
            <a:r>
              <a:rPr lang="en-GB" sz="1750" b="1" dirty="0"/>
              <a:t>   - Nationwide Product Distribution</a:t>
            </a:r>
            <a:r>
              <a:rPr lang="en-GB" sz="1750" dirty="0"/>
              <a:t>:  </a:t>
            </a:r>
            <a:r>
              <a:rPr lang="en-GB" sz="1750" dirty="0" err="1"/>
              <a:t>Mubraiz</a:t>
            </a:r>
            <a:r>
              <a:rPr lang="en-GB" sz="1750" dirty="0"/>
              <a:t> Resources is honoured to be the chosen logistics partner for the nationwide distribution of TGI </a:t>
            </a:r>
            <a:r>
              <a:rPr lang="en-GB" sz="1750" dirty="0" err="1"/>
              <a:t>Distri's</a:t>
            </a:r>
            <a:r>
              <a:rPr lang="en-GB" sz="1750" dirty="0"/>
              <a:t> wide array of products. Our efficient and reliable services serve as the linchpin in ensuring that their products reach every corner of the nation in a timely manner.</a:t>
            </a:r>
            <a:endParaRPr lang="en-US" sz="1750" dirty="0"/>
          </a:p>
          <a:p>
            <a:r>
              <a:rPr lang="en-GB" sz="1750" dirty="0"/>
              <a:t> </a:t>
            </a:r>
            <a:endParaRPr lang="en-US" sz="1750" dirty="0"/>
          </a:p>
          <a:p>
            <a:r>
              <a:rPr lang="en-GB" sz="1750" b="1" dirty="0"/>
              <a:t>3. CHIVITA LIMITED (CHI LTD):</a:t>
            </a:r>
            <a:endParaRPr lang="en-US" sz="1750" dirty="0"/>
          </a:p>
          <a:p>
            <a:r>
              <a:rPr lang="en-GB" sz="1750" b="1" dirty="0"/>
              <a:t>   - A Strong Partnership: </a:t>
            </a:r>
            <a:r>
              <a:rPr lang="en-GB" sz="1750" dirty="0"/>
              <a:t>Our collaboration with Chi Limited stands as a testament to the enduring power of strong partnerships. In 2021, we initiated our engagement with Chi Limited by deploying a modest fleet of 5 trucks, marking the inception of a logistics relationship.</a:t>
            </a:r>
            <a:endParaRPr lang="en-US" sz="1750" dirty="0"/>
          </a:p>
          <a:p>
            <a:r>
              <a:rPr lang="en-GB" sz="1750" b="1" dirty="0"/>
              <a:t>   - Exponential Success: </a:t>
            </a:r>
            <a:r>
              <a:rPr lang="en-GB" sz="1750" dirty="0"/>
              <a:t>What began as a modest logistics partnership quickly transformed into a resounding success. The management at Chi Limited was sufficiently impressed with our services, prompting them to issue a commendation and express their desire for a deeper and more extensive partnership.</a:t>
            </a:r>
            <a:endParaRPr lang="en-US" sz="1750" dirty="0"/>
          </a:p>
        </p:txBody>
      </p:sp>
      <p:sp>
        <p:nvSpPr>
          <p:cNvPr id="5" name="TextBox 4"/>
          <p:cNvSpPr txBox="1"/>
          <p:nvPr/>
        </p:nvSpPr>
        <p:spPr>
          <a:xfrm>
            <a:off x="454478" y="0"/>
            <a:ext cx="3061608" cy="445635"/>
          </a:xfrm>
          <a:prstGeom prst="rect">
            <a:avLst/>
          </a:prstGeom>
          <a:noFill/>
        </p:spPr>
        <p:txBody>
          <a:bodyPr wrap="square">
            <a:spAutoFit/>
          </a:bodyPr>
          <a:lstStyle/>
          <a:p>
            <a:pPr>
              <a:lnSpc>
                <a:spcPts val="2960"/>
              </a:lnSpc>
            </a:pPr>
            <a:r>
              <a:rPr lang="en-US" sz="1800" b="1" dirty="0">
                <a:solidFill>
                  <a:srgbClr val="92D050"/>
                </a:solidFill>
                <a:highlight>
                  <a:srgbClr val="000000"/>
                </a:highlight>
                <a:ea typeface="Source Serif 4 Semi Bold" pitchFamily="34" charset="-122"/>
                <a:cs typeface="Source Serif 4 Semi Bold" pitchFamily="34" charset="-120"/>
              </a:rPr>
              <a:t>Trusted Client Partnerships</a:t>
            </a:r>
            <a:endParaRPr lang="en-US" sz="1800" b="1" dirty="0">
              <a:solidFill>
                <a:srgbClr val="92D050"/>
              </a:solidFill>
              <a:highlight>
                <a:srgbClr val="000000"/>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flipH="1">
            <a:off x="4527351" y="351929"/>
            <a:ext cx="2481034" cy="376337"/>
          </a:xfrm>
          <a:prstGeom prst="rect">
            <a:avLst/>
          </a:prstGeom>
          <a:noFill/>
        </p:spPr>
        <p:txBody>
          <a:bodyPr wrap="none" lIns="0" tIns="0" rIns="0" bIns="0" rtlCol="0" anchor="t"/>
          <a:lstStyle/>
          <a:p>
            <a:pPr algn="ctr">
              <a:lnSpc>
                <a:spcPts val="2960"/>
              </a:lnSpc>
            </a:pPr>
            <a:r>
              <a:rPr lang="en-US" sz="3335" b="1" dirty="0">
                <a:solidFill>
                  <a:srgbClr val="92D050"/>
                </a:solidFill>
                <a:ea typeface="Source Serif 4 Semi Bold" pitchFamily="34" charset="-122"/>
                <a:cs typeface="Source Serif 4 Semi Bold" pitchFamily="34" charset="-120"/>
              </a:rPr>
              <a:t>Some of Our Trusted Partnerships</a:t>
            </a:r>
            <a:endParaRPr lang="en-US" sz="3335" b="1" dirty="0">
              <a:solidFill>
                <a:srgbClr val="92D050"/>
              </a:solidFill>
            </a:endParaRPr>
          </a:p>
        </p:txBody>
      </p:sp>
      <p:sp>
        <p:nvSpPr>
          <p:cNvPr id="4" name="Text 1"/>
          <p:cNvSpPr/>
          <p:nvPr/>
        </p:nvSpPr>
        <p:spPr>
          <a:xfrm>
            <a:off x="596305" y="2027099"/>
            <a:ext cx="1505644" cy="188218"/>
          </a:xfrm>
          <a:prstGeom prst="rect">
            <a:avLst/>
          </a:prstGeom>
          <a:noFill/>
        </p:spPr>
        <p:txBody>
          <a:bodyPr wrap="none" lIns="0" tIns="0" rIns="0" bIns="0" rtlCol="0" anchor="t"/>
          <a:lstStyle/>
          <a:p>
            <a:r>
              <a:rPr lang="en-GB" b="1" dirty="0"/>
              <a:t>SINOTRUCKS LTD</a:t>
            </a:r>
            <a:endParaRPr lang="en-US" dirty="0"/>
          </a:p>
        </p:txBody>
      </p:sp>
      <p:sp>
        <p:nvSpPr>
          <p:cNvPr id="5" name="Text 2"/>
          <p:cNvSpPr/>
          <p:nvPr/>
        </p:nvSpPr>
        <p:spPr>
          <a:xfrm>
            <a:off x="220249" y="2487409"/>
            <a:ext cx="3321930" cy="2663314"/>
          </a:xfrm>
          <a:prstGeom prst="rect">
            <a:avLst/>
          </a:prstGeom>
          <a:noFill/>
        </p:spPr>
        <p:txBody>
          <a:bodyPr wrap="square" lIns="0" tIns="0" rIns="0" bIns="0" rtlCol="0" anchor="t"/>
          <a:lstStyle/>
          <a:p>
            <a:r>
              <a:rPr lang="en-GB" sz="1600" dirty="0"/>
              <a:t>Our partnership with Nigerian </a:t>
            </a:r>
            <a:r>
              <a:rPr lang="en-GB" sz="1600" dirty="0" err="1"/>
              <a:t>Sinotrucks</a:t>
            </a:r>
            <a:r>
              <a:rPr lang="en-GB" sz="1600" dirty="0"/>
              <a:t> Limited is underpinned by a robust Service Retainership Agreement, which delineates a comprehensive framework for delivering full repair and maintenance services. This collaboration ensures that our fleet consistently operates at its optimal capacity. Nigerian </a:t>
            </a:r>
            <a:r>
              <a:rPr lang="en-GB" sz="1600" dirty="0" err="1"/>
              <a:t>Sinotrucks</a:t>
            </a:r>
            <a:r>
              <a:rPr lang="en-GB" sz="1600" dirty="0"/>
              <a:t> Limited's unwavering dedication to maintaining our vehicles reflects their commitment to our success.</a:t>
            </a:r>
            <a:endParaRPr lang="en-US" sz="1600" dirty="0"/>
          </a:p>
        </p:txBody>
      </p:sp>
      <p:sp>
        <p:nvSpPr>
          <p:cNvPr id="7" name="Text 3"/>
          <p:cNvSpPr/>
          <p:nvPr/>
        </p:nvSpPr>
        <p:spPr>
          <a:xfrm>
            <a:off x="3774529" y="2077664"/>
            <a:ext cx="1505644" cy="188218"/>
          </a:xfrm>
          <a:prstGeom prst="rect">
            <a:avLst/>
          </a:prstGeom>
          <a:noFill/>
        </p:spPr>
        <p:txBody>
          <a:bodyPr wrap="none" lIns="0" tIns="0" rIns="0" bIns="0" rtlCol="0" anchor="t"/>
          <a:lstStyle/>
          <a:p>
            <a:pPr>
              <a:lnSpc>
                <a:spcPts val="1460"/>
              </a:lnSpc>
            </a:pPr>
            <a:r>
              <a:rPr lang="en-US" sz="1835" b="1" dirty="0">
                <a:solidFill>
                  <a:srgbClr val="272525"/>
                </a:solidFill>
                <a:ea typeface="Source Serif 4 Semi Bold" pitchFamily="34" charset="-122"/>
                <a:cs typeface="Source Serif 4 Semi Bold" pitchFamily="34" charset="-120"/>
              </a:rPr>
              <a:t>WAT SERVICE</a:t>
            </a:r>
            <a:endParaRPr lang="en-US" sz="1835" b="1" dirty="0"/>
          </a:p>
        </p:txBody>
      </p:sp>
      <p:sp>
        <p:nvSpPr>
          <p:cNvPr id="8" name="Text 4"/>
          <p:cNvSpPr/>
          <p:nvPr/>
        </p:nvSpPr>
        <p:spPr>
          <a:xfrm>
            <a:off x="3843579" y="2543186"/>
            <a:ext cx="2680074" cy="2711741"/>
          </a:xfrm>
          <a:prstGeom prst="rect">
            <a:avLst/>
          </a:prstGeom>
          <a:noFill/>
        </p:spPr>
        <p:txBody>
          <a:bodyPr wrap="square" lIns="0" tIns="0" rIns="0" bIns="0" rtlCol="0" anchor="t"/>
          <a:lstStyle/>
          <a:p>
            <a:r>
              <a:rPr lang="en-GB" sz="1600" dirty="0"/>
              <a:t>West African TIRE Services (WATS) is our premier supplier for top-quality tires and expert tire management solutions. Their meticulous oversight ensures optimal tire performance, enhancing safety and efficiency across our operations, setting the standard for reliability in the industry.</a:t>
            </a:r>
            <a:endParaRPr lang="en-US" sz="1600" dirty="0"/>
          </a:p>
        </p:txBody>
      </p:sp>
      <p:sp>
        <p:nvSpPr>
          <p:cNvPr id="10" name="Text 5"/>
          <p:cNvSpPr/>
          <p:nvPr/>
        </p:nvSpPr>
        <p:spPr>
          <a:xfrm>
            <a:off x="7185377" y="2036880"/>
            <a:ext cx="1505644" cy="188218"/>
          </a:xfrm>
          <a:prstGeom prst="rect">
            <a:avLst/>
          </a:prstGeom>
          <a:noFill/>
        </p:spPr>
        <p:txBody>
          <a:bodyPr wrap="none" lIns="0" tIns="0" rIns="0" bIns="0" rtlCol="0" anchor="t"/>
          <a:lstStyle/>
          <a:p>
            <a:pPr>
              <a:lnSpc>
                <a:spcPts val="1460"/>
              </a:lnSpc>
            </a:pPr>
            <a:r>
              <a:rPr lang="en-US" sz="1835" b="1" dirty="0">
                <a:solidFill>
                  <a:srgbClr val="272525"/>
                </a:solidFill>
                <a:ea typeface="Source Serif 4 Semi Bold" pitchFamily="34" charset="-122"/>
              </a:rPr>
              <a:t>GAMBUS LIMITED</a:t>
            </a:r>
            <a:endParaRPr lang="en-US" sz="1835" b="1" dirty="0"/>
          </a:p>
        </p:txBody>
      </p:sp>
      <p:sp>
        <p:nvSpPr>
          <p:cNvPr id="11" name="Text 6"/>
          <p:cNvSpPr/>
          <p:nvPr/>
        </p:nvSpPr>
        <p:spPr>
          <a:xfrm>
            <a:off x="6747768" y="2460483"/>
            <a:ext cx="2386315" cy="2728346"/>
          </a:xfrm>
          <a:prstGeom prst="rect">
            <a:avLst/>
          </a:prstGeom>
          <a:noFill/>
        </p:spPr>
        <p:txBody>
          <a:bodyPr wrap="square" lIns="0" tIns="0" rIns="0" bIns="0" rtlCol="0" anchor="t"/>
          <a:lstStyle/>
          <a:p>
            <a:r>
              <a:rPr lang="en-GB" sz="1600" dirty="0" err="1"/>
              <a:t>Gambus</a:t>
            </a:r>
            <a:r>
              <a:rPr lang="en-GB" sz="1600" dirty="0"/>
              <a:t> Energy Ltd. is our trusted partner for comprehensive truck and diesel tracking solutions at </a:t>
            </a:r>
            <a:r>
              <a:rPr lang="en-GB" sz="1600" dirty="0" err="1"/>
              <a:t>Mubraiz</a:t>
            </a:r>
            <a:r>
              <a:rPr lang="en-GB" sz="1600" dirty="0"/>
              <a:t> Resources. With precision and reliability, they streamline our operations, ensuring efficient fleet management and fuel accountability, driving our success forward. </a:t>
            </a:r>
            <a:endParaRPr lang="en-US" sz="1600" dirty="0"/>
          </a:p>
        </p:txBody>
      </p:sp>
      <p:sp>
        <p:nvSpPr>
          <p:cNvPr id="12" name="Text 7"/>
          <p:cNvSpPr/>
          <p:nvPr/>
        </p:nvSpPr>
        <p:spPr>
          <a:xfrm>
            <a:off x="703758" y="5386108"/>
            <a:ext cx="10976372" cy="204788"/>
          </a:xfrm>
          <a:prstGeom prst="rect">
            <a:avLst/>
          </a:prstGeom>
          <a:noFill/>
        </p:spPr>
        <p:txBody>
          <a:bodyPr wrap="none" lIns="0" tIns="0" rIns="0" bIns="0" rtlCol="0" anchor="t"/>
          <a:lstStyle/>
          <a:p>
            <a:r>
              <a:rPr lang="en-US" sz="1500" b="1" dirty="0">
                <a:solidFill>
                  <a:srgbClr val="272525"/>
                </a:solidFill>
                <a:ea typeface="Source Sans 3" pitchFamily="34" charset="-122"/>
                <a:cs typeface="Source Sans 3" pitchFamily="34" charset="-120"/>
              </a:rPr>
              <a:t>"Our client relationships are built on trust, performance, and mutual growth. We don't just transport goods – </a:t>
            </a:r>
            <a:endParaRPr lang="en-US" sz="1500" b="1" dirty="0">
              <a:solidFill>
                <a:srgbClr val="272525"/>
              </a:solidFill>
              <a:ea typeface="Source Sans 3" pitchFamily="34" charset="-122"/>
              <a:cs typeface="Source Sans 3" pitchFamily="34" charset="-120"/>
            </a:endParaRPr>
          </a:p>
          <a:p>
            <a:r>
              <a:rPr lang="en-US" sz="1500" b="1" dirty="0">
                <a:solidFill>
                  <a:srgbClr val="272525"/>
                </a:solidFill>
                <a:ea typeface="Source Sans 3" pitchFamily="34" charset="-122"/>
                <a:cs typeface="Source Sans 3" pitchFamily="34" charset="-120"/>
              </a:rPr>
              <a:t>we deliver on promises and exceed expectations consistently."</a:t>
            </a:r>
            <a:endParaRPr lang="en-US" sz="1500" b="1" dirty="0"/>
          </a:p>
        </p:txBody>
      </p:sp>
      <p:sp>
        <p:nvSpPr>
          <p:cNvPr id="13" name="Shape 8"/>
          <p:cNvSpPr/>
          <p:nvPr/>
        </p:nvSpPr>
        <p:spPr>
          <a:xfrm>
            <a:off x="511869" y="5324948"/>
            <a:ext cx="19050" cy="492720"/>
          </a:xfrm>
          <a:prstGeom prst="rect">
            <a:avLst/>
          </a:prstGeom>
          <a:solidFill>
            <a:srgbClr val="D75BE2"/>
          </a:solidFill>
          <a:ln>
            <a:solidFill>
              <a:schemeClr val="accent6"/>
            </a:solidFill>
          </a:ln>
        </p:spPr>
      </p:sp>
      <p:sp>
        <p:nvSpPr>
          <p:cNvPr id="14" name="Text 9"/>
          <p:cNvSpPr/>
          <p:nvPr/>
        </p:nvSpPr>
        <p:spPr>
          <a:xfrm>
            <a:off x="511870" y="6012269"/>
            <a:ext cx="11168261" cy="204788"/>
          </a:xfrm>
          <a:prstGeom prst="rect">
            <a:avLst/>
          </a:prstGeom>
          <a:noFill/>
        </p:spPr>
        <p:txBody>
          <a:bodyPr wrap="none" lIns="0" tIns="0" rIns="0" bIns="0" rtlCol="0" anchor="t"/>
          <a:lstStyle/>
          <a:p>
            <a:r>
              <a:rPr lang="en-US" sz="1500" dirty="0">
                <a:solidFill>
                  <a:srgbClr val="272525"/>
                </a:solidFill>
                <a:ea typeface="Source Sans 3" pitchFamily="34" charset="-122"/>
                <a:cs typeface="Source Sans 3" pitchFamily="34" charset="-120"/>
              </a:rPr>
              <a:t>These partnerships demonstrate our ability to scale operations according to client needs whilst maintaining the highest standards </a:t>
            </a:r>
            <a:endParaRPr lang="en-US" sz="1500" dirty="0">
              <a:solidFill>
                <a:srgbClr val="272525"/>
              </a:solidFill>
              <a:ea typeface="Source Sans 3" pitchFamily="34" charset="-122"/>
              <a:cs typeface="Source Sans 3" pitchFamily="34" charset="-120"/>
            </a:endParaRPr>
          </a:p>
          <a:p>
            <a:r>
              <a:rPr lang="en-US" sz="1500" dirty="0">
                <a:solidFill>
                  <a:srgbClr val="272525"/>
                </a:solidFill>
                <a:ea typeface="Source Sans 3" pitchFamily="34" charset="-122"/>
                <a:cs typeface="Source Sans 3" pitchFamily="34" charset="-120"/>
              </a:rPr>
              <a:t>of service quality and reliability across Nigeria's challenging logistics landscape.</a:t>
            </a:r>
            <a:endParaRPr lang="en-US" sz="1500" dirty="0"/>
          </a:p>
        </p:txBody>
      </p:sp>
      <p:pic>
        <p:nvPicPr>
          <p:cNvPr id="15" name="Picture 14" descr="A black background with blue text&#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506773" y="805023"/>
            <a:ext cx="2410460" cy="1037590"/>
          </a:xfrm>
          <a:prstGeom prst="rect">
            <a:avLst/>
          </a:prstGeom>
          <a:noFill/>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534635" y="804104"/>
            <a:ext cx="2996280" cy="1132284"/>
          </a:xfrm>
          <a:prstGeom prst="rect">
            <a:avLst/>
          </a:prstGeom>
          <a:noFill/>
        </p:spPr>
      </p:pic>
      <p:pic>
        <p:nvPicPr>
          <p:cNvPr id="17" name="Picture 16" descr="A blue and red text on a black background&#10;&#10;Description automatically generat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008385" y="874829"/>
            <a:ext cx="2386314" cy="1061559"/>
          </a:xfrm>
          <a:prstGeom prst="rect">
            <a:avLst/>
          </a:prstGeom>
          <a:noFill/>
        </p:spPr>
      </p:pic>
      <p:pic>
        <p:nvPicPr>
          <p:cNvPr id="18" name="Picture 17" descr="A red and grey logo&#10;&#10;Description automatically generated"/>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941763" y="646236"/>
            <a:ext cx="1971090" cy="1241736"/>
          </a:xfrm>
          <a:prstGeom prst="rect">
            <a:avLst/>
          </a:prstGeom>
          <a:noFill/>
        </p:spPr>
      </p:pic>
      <p:sp>
        <p:nvSpPr>
          <p:cNvPr id="19" name="Text 5"/>
          <p:cNvSpPr/>
          <p:nvPr/>
        </p:nvSpPr>
        <p:spPr>
          <a:xfrm>
            <a:off x="9941763" y="2047862"/>
            <a:ext cx="1505644" cy="188218"/>
          </a:xfrm>
          <a:prstGeom prst="rect">
            <a:avLst/>
          </a:prstGeom>
          <a:noFill/>
        </p:spPr>
        <p:txBody>
          <a:bodyPr wrap="none" lIns="0" tIns="0" rIns="0" bIns="0" rtlCol="0" anchor="t"/>
          <a:lstStyle/>
          <a:p>
            <a:pPr>
              <a:lnSpc>
                <a:spcPts val="1460"/>
              </a:lnSpc>
            </a:pPr>
            <a:r>
              <a:rPr lang="en-US" sz="1835" b="1" dirty="0">
                <a:solidFill>
                  <a:srgbClr val="272525"/>
                </a:solidFill>
                <a:ea typeface="Source Serif 4 Semi Bold" pitchFamily="34" charset="-122"/>
                <a:cs typeface="Source Serif 4 Semi Bold" pitchFamily="34" charset="-120"/>
              </a:rPr>
              <a:t>Zenith Bank PLC</a:t>
            </a:r>
            <a:endParaRPr lang="en-US" sz="1835" b="1" dirty="0"/>
          </a:p>
        </p:txBody>
      </p:sp>
      <p:sp>
        <p:nvSpPr>
          <p:cNvPr id="23" name="TextBox 22"/>
          <p:cNvSpPr txBox="1"/>
          <p:nvPr/>
        </p:nvSpPr>
        <p:spPr>
          <a:xfrm>
            <a:off x="9289984" y="2490411"/>
            <a:ext cx="2681767" cy="2308324"/>
          </a:xfrm>
          <a:prstGeom prst="rect">
            <a:avLst/>
          </a:prstGeom>
          <a:noFill/>
        </p:spPr>
        <p:txBody>
          <a:bodyPr wrap="square">
            <a:spAutoFit/>
          </a:bodyPr>
          <a:lstStyle/>
          <a:p>
            <a:r>
              <a:rPr lang="en-GB" sz="1600" dirty="0"/>
              <a:t>Zenith Bank Plc, our trusted banking partner, plays a pivotal role in facilitating our financial transactions and supporting our financial stability. Their expertise and commitment to excellence in financial services underscore their significance in our operational success.</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9936" y="540775"/>
            <a:ext cx="11080954" cy="5720802"/>
          </a:xfrm>
          <a:prstGeom prst="rect">
            <a:avLst/>
          </a:prstGeom>
          <a:noFill/>
        </p:spPr>
        <p:txBody>
          <a:bodyPr wrap="square">
            <a:spAutoFit/>
          </a:bodyPr>
          <a:lstStyle/>
          <a:p>
            <a:r>
              <a:rPr lang="en-GB" dirty="0" err="1"/>
              <a:t>Mubraiz</a:t>
            </a:r>
            <a:r>
              <a:rPr lang="en-GB" dirty="0"/>
              <a:t> Resources acknowledges the paramount role played by our esteemed partners in our journey to provide exceptional logistics and haulage services. These collaborative alliances are the cornerstones of our operational excellence and the foundation of our commitment to customer satisfaction. We proudly showcase five of our key partners:</a:t>
            </a:r>
            <a:endParaRPr lang="en-US" dirty="0"/>
          </a:p>
          <a:p>
            <a:r>
              <a:rPr lang="en-GB" b="1" dirty="0"/>
              <a:t>1. NIGERIAN SINOTRUCKS LIMITED</a:t>
            </a:r>
            <a:endParaRPr lang="en-US" dirty="0"/>
          </a:p>
          <a:p>
            <a:r>
              <a:rPr lang="en-GB" dirty="0"/>
              <a:t>Our partnership with Nigerian </a:t>
            </a:r>
            <a:r>
              <a:rPr lang="en-GB" dirty="0" err="1"/>
              <a:t>Sinotrucks</a:t>
            </a:r>
            <a:r>
              <a:rPr lang="en-GB" dirty="0"/>
              <a:t> Limited is underpinned by a robust Service Retainership Agreement, which delineates a comprehensive framework for delivering full repair and maintenance services. This collaboration ensures that our fleet consistently operates at its optimal capacity. Nigerian </a:t>
            </a:r>
            <a:r>
              <a:rPr lang="en-GB" dirty="0" err="1"/>
              <a:t>Sinotrucks</a:t>
            </a:r>
            <a:r>
              <a:rPr lang="en-GB" dirty="0"/>
              <a:t> Limited's unwavering dedication to maintaining our vehicles reflects their commitment to our success.</a:t>
            </a:r>
            <a:endParaRPr lang="en-US" dirty="0"/>
          </a:p>
          <a:p>
            <a:r>
              <a:rPr lang="en-GB" b="1" dirty="0"/>
              <a:t>2. Zenith Bank Plc: Our Banking Partner</a:t>
            </a:r>
            <a:endParaRPr lang="en-US" dirty="0"/>
          </a:p>
          <a:p>
            <a:r>
              <a:rPr lang="en-GB" dirty="0"/>
              <a:t>Zenith Bank Plc, our trusted banking partner, plays a pivotal role in facilitating our financial transactions and supporting our financial stability. Their expertise and commitment to excellence in financial services underscore their significance in our operational success.</a:t>
            </a:r>
            <a:endParaRPr lang="en-US" dirty="0"/>
          </a:p>
          <a:p>
            <a:r>
              <a:rPr lang="en-GB" b="1" dirty="0"/>
              <a:t>3. </a:t>
            </a:r>
            <a:r>
              <a:rPr lang="en-GB" b="1" dirty="0" err="1"/>
              <a:t>Gambus</a:t>
            </a:r>
            <a:r>
              <a:rPr lang="en-GB" b="1" dirty="0"/>
              <a:t> Energy Ltd</a:t>
            </a:r>
            <a:endParaRPr lang="en-US" dirty="0"/>
          </a:p>
          <a:p>
            <a:r>
              <a:rPr lang="en-GB" dirty="0" err="1"/>
              <a:t>Gambus</a:t>
            </a:r>
            <a:r>
              <a:rPr lang="en-GB" dirty="0"/>
              <a:t> Energy Ltd. is our trusted partner for comprehensive truck and diesel tracking solutions at </a:t>
            </a:r>
            <a:r>
              <a:rPr lang="en-GB" dirty="0" err="1"/>
              <a:t>Mubraiz</a:t>
            </a:r>
            <a:r>
              <a:rPr lang="en-GB" dirty="0"/>
              <a:t> Resources. With precision and reliability, they streamline our operations, ensuring efficient fleet management and fuel accountability, driving our success forward. </a:t>
            </a:r>
            <a:endParaRPr lang="en-US" dirty="0"/>
          </a:p>
          <a:p>
            <a:r>
              <a:rPr lang="en-GB" b="1" dirty="0"/>
              <a:t>4.West African Tire Services</a:t>
            </a:r>
            <a:endParaRPr lang="en-US" dirty="0"/>
          </a:p>
          <a:p>
            <a:r>
              <a:rPr lang="en-GB" dirty="0"/>
              <a:t>West African TIRE Services (WATS) is our premier supplier for top-quality tires and expert tire management solutions. Their meticulous oversight ensures optimal tire performance, enhancing safety and efficiency across our operations, setting the standard for reliability in the industry.</a:t>
            </a:r>
            <a:endParaRPr lang="en-US" dirty="0"/>
          </a:p>
        </p:txBody>
      </p:sp>
      <p:sp>
        <p:nvSpPr>
          <p:cNvPr id="7" name="TextBox 6"/>
          <p:cNvSpPr txBox="1"/>
          <p:nvPr/>
        </p:nvSpPr>
        <p:spPr>
          <a:xfrm>
            <a:off x="454478" y="0"/>
            <a:ext cx="3494524" cy="445635"/>
          </a:xfrm>
          <a:prstGeom prst="rect">
            <a:avLst/>
          </a:prstGeom>
          <a:noFill/>
        </p:spPr>
        <p:txBody>
          <a:bodyPr wrap="square">
            <a:spAutoFit/>
          </a:bodyPr>
          <a:lstStyle/>
          <a:p>
            <a:pPr>
              <a:lnSpc>
                <a:spcPts val="2960"/>
              </a:lnSpc>
            </a:pPr>
            <a:r>
              <a:rPr lang="en-US" b="1" dirty="0">
                <a:solidFill>
                  <a:srgbClr val="92D050"/>
                </a:solidFill>
                <a:highlight>
                  <a:srgbClr val="000000"/>
                </a:highlight>
                <a:ea typeface="Source Serif 4 Semi Bold" pitchFamily="34" charset="-122"/>
                <a:cs typeface="Source Serif 4 Semi Bold" pitchFamily="34" charset="-120"/>
              </a:rPr>
              <a:t>Some of Our </a:t>
            </a:r>
            <a:r>
              <a:rPr lang="en-US" sz="1800" b="1" dirty="0">
                <a:solidFill>
                  <a:srgbClr val="92D050"/>
                </a:solidFill>
                <a:highlight>
                  <a:srgbClr val="000000"/>
                </a:highlight>
                <a:ea typeface="Source Serif 4 Semi Bold" pitchFamily="34" charset="-122"/>
                <a:cs typeface="Source Serif 4 Semi Bold" pitchFamily="34" charset="-120"/>
              </a:rPr>
              <a:t>Trusted Partners</a:t>
            </a:r>
            <a:endParaRPr lang="en-US" sz="1800" b="1" dirty="0">
              <a:solidFill>
                <a:srgbClr val="92D050"/>
              </a:solidFill>
              <a:highlight>
                <a:srgbClr val="000000"/>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58" y="0"/>
            <a:ext cx="6578451" cy="1066800"/>
          </a:xfrm>
        </p:spPr>
        <p:txBody>
          <a:bodyPr>
            <a:normAutofit fontScale="90000"/>
          </a:bodyPr>
          <a:lstStyle/>
          <a:p>
            <a:pPr algn="ctr"/>
            <a:r>
              <a:rPr lang="en-US" b="1" dirty="0">
                <a:latin typeface="Arial" panose="020B0604020202020204" pitchFamily="34" charset="0"/>
                <a:cs typeface="Arial" panose="020B0604020202020204" pitchFamily="34" charset="0"/>
              </a:rPr>
              <a:t>Embracing Individuality and Respect in the Workplace</a:t>
            </a:r>
            <a:endParaRPr lang="en-US" b="1" dirty="0">
              <a:latin typeface="Algerian" panose="04020705040A02060702" pitchFamily="82" charset="0"/>
            </a:endParaRPr>
          </a:p>
        </p:txBody>
      </p:sp>
      <p:sp>
        <p:nvSpPr>
          <p:cNvPr id="4" name="Text Placeholder 3"/>
          <p:cNvSpPr>
            <a:spLocks noGrp="1"/>
          </p:cNvSpPr>
          <p:nvPr>
            <p:ph type="body" sz="half" idx="2"/>
          </p:nvPr>
        </p:nvSpPr>
        <p:spPr>
          <a:xfrm>
            <a:off x="93015" y="1267605"/>
            <a:ext cx="7159336" cy="1840564"/>
          </a:xfrm>
        </p:spPr>
        <p:txBody>
          <a:bodyPr>
            <a:normAutofit fontScale="92500"/>
          </a:bodyPr>
          <a:lstStyle/>
          <a:p>
            <a:r>
              <a:rPr lang="en-US" dirty="0">
                <a:latin typeface="Arial" panose="020B0604020202020204" pitchFamily="34" charset="0"/>
                <a:cs typeface="Arial" panose="020B0604020202020204" pitchFamily="34" charset="0"/>
              </a:rPr>
              <a:t>At Mubraiz, we celebrate the unique perspectives and strengths that each individual brings to our team. We believe in fostering an environment where everyone feels empowered to express themselves authentically and contribute to our collective success.</a:t>
            </a: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 Individuality * Respect * Open Expression * Inclusive Environment</a:t>
            </a:r>
            <a:endParaRPr lang="en-US" b="1"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670" y="3108325"/>
            <a:ext cx="7084060" cy="3187700"/>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673" y="306126"/>
            <a:ext cx="4347869" cy="57928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605" y="-20096"/>
            <a:ext cx="6647227" cy="6858000"/>
          </a:xfrm>
          <a:prstGeom prst="rect">
            <a:avLst/>
          </a:prstGeom>
        </p:spPr>
      </p:pic>
      <p:sp>
        <p:nvSpPr>
          <p:cNvPr id="3" name="Shape 0"/>
          <p:cNvSpPr/>
          <p:nvPr/>
        </p:nvSpPr>
        <p:spPr>
          <a:xfrm>
            <a:off x="7366418" y="1703748"/>
            <a:ext cx="3642426" cy="1392688"/>
          </a:xfrm>
          <a:prstGeom prst="roundRect">
            <a:avLst>
              <a:gd name="adj" fmla="val 5721"/>
            </a:avLst>
          </a:prstGeom>
          <a:solidFill>
            <a:schemeClr val="accent6">
              <a:lumMod val="20000"/>
              <a:lumOff val="80000"/>
            </a:schemeClr>
          </a:solidFill>
          <a:ln w="7620">
            <a:solidFill>
              <a:srgbClr val="DABADD"/>
            </a:solidFill>
            <a:prstDash val="solid"/>
          </a:ln>
        </p:spPr>
      </p:sp>
      <p:sp>
        <p:nvSpPr>
          <p:cNvPr id="4" name="Text 1"/>
          <p:cNvSpPr/>
          <p:nvPr/>
        </p:nvSpPr>
        <p:spPr>
          <a:xfrm>
            <a:off x="7965369" y="1868282"/>
            <a:ext cx="2053432" cy="256679"/>
          </a:xfrm>
          <a:prstGeom prst="rect">
            <a:avLst/>
          </a:prstGeom>
          <a:noFill/>
        </p:spPr>
        <p:txBody>
          <a:bodyPr wrap="none" lIns="0" tIns="0" rIns="0" bIns="0" rtlCol="0" anchor="t"/>
          <a:lstStyle/>
          <a:p>
            <a:pPr>
              <a:lnSpc>
                <a:spcPts val="2000"/>
              </a:lnSpc>
            </a:pPr>
            <a:r>
              <a:rPr lang="en-US" sz="2335" b="1" dirty="0">
                <a:solidFill>
                  <a:srgbClr val="272525"/>
                </a:solidFill>
                <a:ea typeface="Source Serif 4 Semi Bold" pitchFamily="34" charset="-122"/>
                <a:cs typeface="Source Serif 4 Semi Bold" pitchFamily="34" charset="-120"/>
              </a:rPr>
              <a:t>Headquarters</a:t>
            </a:r>
            <a:endParaRPr lang="en-US" sz="2335" b="1" dirty="0"/>
          </a:p>
        </p:txBody>
      </p:sp>
      <p:sp>
        <p:nvSpPr>
          <p:cNvPr id="5" name="Text 2"/>
          <p:cNvSpPr/>
          <p:nvPr/>
        </p:nvSpPr>
        <p:spPr>
          <a:xfrm>
            <a:off x="7439763" y="2400092"/>
            <a:ext cx="3642427" cy="558403"/>
          </a:xfrm>
          <a:prstGeom prst="rect">
            <a:avLst/>
          </a:prstGeom>
          <a:noFill/>
        </p:spPr>
        <p:txBody>
          <a:bodyPr wrap="square" lIns="0" tIns="0" rIns="0" bIns="0" rtlCol="0" anchor="t"/>
          <a:lstStyle/>
          <a:p>
            <a:pPr>
              <a:lnSpc>
                <a:spcPts val="2165"/>
              </a:lnSpc>
            </a:pPr>
            <a:r>
              <a:rPr lang="en-US" sz="2000" dirty="0">
                <a:solidFill>
                  <a:srgbClr val="272525"/>
                </a:solidFill>
                <a:ea typeface="Source Sans 3" pitchFamily="34" charset="-122"/>
                <a:cs typeface="Source Sans 3" pitchFamily="34" charset="-120"/>
              </a:rPr>
              <a:t>12 Solo </a:t>
            </a:r>
            <a:r>
              <a:rPr lang="en-US" sz="2000" dirty="0" err="1">
                <a:solidFill>
                  <a:srgbClr val="272525"/>
                </a:solidFill>
                <a:ea typeface="Source Sans 3" pitchFamily="34" charset="-122"/>
                <a:cs typeface="Source Sans 3" pitchFamily="34" charset="-120"/>
              </a:rPr>
              <a:t>Ahamotu</a:t>
            </a:r>
            <a:r>
              <a:rPr lang="en-US" sz="2000" dirty="0">
                <a:solidFill>
                  <a:srgbClr val="272525"/>
                </a:solidFill>
                <a:ea typeface="Source Sans 3" pitchFamily="34" charset="-122"/>
                <a:cs typeface="Source Sans 3" pitchFamily="34" charset="-120"/>
              </a:rPr>
              <a:t> Ajibade Babatola Street Ajao Estate, Lagos.</a:t>
            </a:r>
            <a:endParaRPr lang="en-US" sz="2000" dirty="0"/>
          </a:p>
        </p:txBody>
      </p:sp>
      <p:sp>
        <p:nvSpPr>
          <p:cNvPr id="6" name="Shape 3"/>
          <p:cNvSpPr/>
          <p:nvPr/>
        </p:nvSpPr>
        <p:spPr>
          <a:xfrm>
            <a:off x="7748636" y="3615573"/>
            <a:ext cx="3024683" cy="1281509"/>
          </a:xfrm>
          <a:prstGeom prst="roundRect">
            <a:avLst>
              <a:gd name="adj" fmla="val 5721"/>
            </a:avLst>
          </a:prstGeom>
          <a:solidFill>
            <a:schemeClr val="accent6">
              <a:lumMod val="20000"/>
              <a:lumOff val="80000"/>
            </a:schemeClr>
          </a:solidFill>
          <a:ln w="7620">
            <a:solidFill>
              <a:srgbClr val="DABADD"/>
            </a:solidFill>
            <a:prstDash val="solid"/>
          </a:ln>
        </p:spPr>
        <p:txBody>
          <a:bodyPr/>
          <a:lstStyle/>
          <a:p>
            <a:endParaRPr lang="en-US" dirty="0"/>
          </a:p>
        </p:txBody>
      </p:sp>
      <p:sp>
        <p:nvSpPr>
          <p:cNvPr id="7" name="Text 4"/>
          <p:cNvSpPr/>
          <p:nvPr/>
        </p:nvSpPr>
        <p:spPr>
          <a:xfrm>
            <a:off x="8234260" y="3792780"/>
            <a:ext cx="2053432" cy="256679"/>
          </a:xfrm>
          <a:prstGeom prst="rect">
            <a:avLst/>
          </a:prstGeom>
          <a:noFill/>
        </p:spPr>
        <p:txBody>
          <a:bodyPr wrap="none" lIns="0" tIns="0" rIns="0" bIns="0" rtlCol="0" anchor="t"/>
          <a:lstStyle/>
          <a:p>
            <a:pPr>
              <a:lnSpc>
                <a:spcPts val="2000"/>
              </a:lnSpc>
            </a:pPr>
            <a:r>
              <a:rPr lang="en-US" sz="2335" b="1" dirty="0">
                <a:solidFill>
                  <a:srgbClr val="272525"/>
                </a:solidFill>
                <a:ea typeface="Source Serif 4 Semi Bold" pitchFamily="34" charset="-122"/>
                <a:cs typeface="Source Serif 4 Semi Bold" pitchFamily="34" charset="-120"/>
              </a:rPr>
              <a:t>Branch Office</a:t>
            </a:r>
            <a:endParaRPr lang="en-US" sz="2335" b="1" dirty="0"/>
          </a:p>
        </p:txBody>
      </p:sp>
      <p:sp>
        <p:nvSpPr>
          <p:cNvPr id="8" name="Text 5"/>
          <p:cNvSpPr/>
          <p:nvPr/>
        </p:nvSpPr>
        <p:spPr>
          <a:xfrm>
            <a:off x="8072121" y="4256328"/>
            <a:ext cx="2662932" cy="558403"/>
          </a:xfrm>
          <a:prstGeom prst="rect">
            <a:avLst/>
          </a:prstGeom>
          <a:noFill/>
        </p:spPr>
        <p:txBody>
          <a:bodyPr wrap="square" lIns="0" tIns="0" rIns="0" bIns="0" rtlCol="0" anchor="t"/>
          <a:lstStyle/>
          <a:p>
            <a:pPr>
              <a:lnSpc>
                <a:spcPts val="2165"/>
              </a:lnSpc>
            </a:pPr>
            <a:r>
              <a:rPr lang="en-US" sz="2000" dirty="0">
                <a:solidFill>
                  <a:srgbClr val="272525"/>
                </a:solidFill>
                <a:ea typeface="Source Sans 3" pitchFamily="34" charset="-122"/>
                <a:cs typeface="Source Sans 3" pitchFamily="34" charset="-120"/>
              </a:rPr>
              <a:t>8 Ajibade Babatola Street Ajao Estate, Lagos</a:t>
            </a:r>
            <a:endParaRPr lang="en-US" sz="2000" dirty="0"/>
          </a:p>
        </p:txBody>
      </p:sp>
      <p:sp>
        <p:nvSpPr>
          <p:cNvPr id="9" name="Shape 6"/>
          <p:cNvSpPr/>
          <p:nvPr/>
        </p:nvSpPr>
        <p:spPr>
          <a:xfrm>
            <a:off x="5968206" y="5576491"/>
            <a:ext cx="6223794" cy="1281509"/>
          </a:xfrm>
          <a:prstGeom prst="roundRect">
            <a:avLst>
              <a:gd name="adj" fmla="val 5721"/>
            </a:avLst>
          </a:prstGeom>
          <a:solidFill>
            <a:schemeClr val="accent6">
              <a:lumMod val="20000"/>
              <a:lumOff val="80000"/>
            </a:schemeClr>
          </a:solidFill>
          <a:ln w="7620">
            <a:solidFill>
              <a:srgbClr val="DABADD"/>
            </a:solidFill>
            <a:prstDash val="solid"/>
          </a:ln>
        </p:spPr>
        <p:txBody>
          <a:bodyPr/>
          <a:lstStyle/>
          <a:p>
            <a:endParaRPr lang="en-US" dirty="0"/>
          </a:p>
        </p:txBody>
      </p:sp>
      <p:sp>
        <p:nvSpPr>
          <p:cNvPr id="10" name="Text 7"/>
          <p:cNvSpPr/>
          <p:nvPr/>
        </p:nvSpPr>
        <p:spPr>
          <a:xfrm>
            <a:off x="5450979" y="3697090"/>
            <a:ext cx="2053432" cy="256679"/>
          </a:xfrm>
          <a:prstGeom prst="rect">
            <a:avLst/>
          </a:prstGeom>
          <a:noFill/>
        </p:spPr>
        <p:txBody>
          <a:bodyPr wrap="none" lIns="0" tIns="0" rIns="0" bIns="0" rtlCol="0" anchor="t"/>
          <a:lstStyle/>
          <a:p>
            <a:pPr>
              <a:lnSpc>
                <a:spcPts val="2000"/>
              </a:lnSpc>
            </a:pPr>
            <a:r>
              <a:rPr lang="en-US" sz="2335" b="1" dirty="0">
                <a:solidFill>
                  <a:srgbClr val="272525"/>
                </a:solidFill>
                <a:ea typeface="Source Serif 4 Semi Bold" pitchFamily="34" charset="-122"/>
                <a:cs typeface="Source Serif 4 Semi Bold" pitchFamily="34" charset="-120"/>
              </a:rPr>
              <a:t>Contact</a:t>
            </a:r>
            <a:endParaRPr lang="en-US" sz="2335" b="1" dirty="0"/>
          </a:p>
        </p:txBody>
      </p:sp>
      <p:sp>
        <p:nvSpPr>
          <p:cNvPr id="11" name="Text 8"/>
          <p:cNvSpPr/>
          <p:nvPr/>
        </p:nvSpPr>
        <p:spPr>
          <a:xfrm>
            <a:off x="6329957" y="5876031"/>
            <a:ext cx="5862043" cy="558403"/>
          </a:xfrm>
          <a:prstGeom prst="rect">
            <a:avLst/>
          </a:prstGeom>
          <a:noFill/>
        </p:spPr>
        <p:txBody>
          <a:bodyPr wrap="square" lIns="0" tIns="0" rIns="0" bIns="0" rtlCol="0" anchor="t"/>
          <a:lstStyle/>
          <a:p>
            <a:pPr>
              <a:lnSpc>
                <a:spcPts val="2165"/>
              </a:lnSpc>
            </a:pPr>
            <a:r>
              <a:rPr lang="en-US" sz="2000" dirty="0">
                <a:solidFill>
                  <a:srgbClr val="272525"/>
                </a:solidFill>
                <a:ea typeface="Source Sans 3" pitchFamily="34" charset="-122"/>
                <a:cs typeface="Source Sans 3" pitchFamily="34" charset="-120"/>
              </a:rPr>
              <a:t>Phone: 08036722216</a:t>
            </a:r>
            <a:endParaRPr lang="en-US" sz="2000" dirty="0">
              <a:solidFill>
                <a:srgbClr val="272525"/>
              </a:solidFill>
              <a:ea typeface="Source Sans 3" pitchFamily="34" charset="-122"/>
              <a:cs typeface="Source Sans 3" pitchFamily="34" charset="-120"/>
            </a:endParaRPr>
          </a:p>
          <a:p>
            <a:pPr>
              <a:lnSpc>
                <a:spcPts val="2165"/>
              </a:lnSpc>
            </a:pPr>
            <a:endParaRPr lang="en-US" sz="2000" dirty="0">
              <a:solidFill>
                <a:srgbClr val="272525"/>
              </a:solidFill>
              <a:ea typeface="Source Sans 3" pitchFamily="34" charset="-122"/>
              <a:cs typeface="Source Sans 3" pitchFamily="34" charset="-120"/>
            </a:endParaRPr>
          </a:p>
          <a:p>
            <a:pPr>
              <a:lnSpc>
                <a:spcPts val="2165"/>
              </a:lnSpc>
            </a:pPr>
            <a:r>
              <a:rPr lang="en-US" sz="2000" dirty="0">
                <a:solidFill>
                  <a:srgbClr val="272525"/>
                </a:solidFill>
                <a:ea typeface="Source Sans 3" pitchFamily="34" charset="-122"/>
                <a:cs typeface="Source Sans 3" pitchFamily="34" charset="-120"/>
              </a:rPr>
              <a:t>Email: mubraizresources@gmail.com</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620000" y="0"/>
            <a:ext cx="4572000" cy="6859092"/>
          </a:xfrm>
          <a:prstGeom prst="rect">
            <a:avLst/>
          </a:prstGeom>
        </p:spPr>
      </p:pic>
      <p:pic>
        <p:nvPicPr>
          <p:cNvPr id="3" name="Image 1" descr="preencoded.png"/>
          <p:cNvPicPr>
            <a:picLocks noChangeAspect="1"/>
          </p:cNvPicPr>
          <p:nvPr/>
        </p:nvPicPr>
        <p:blipFill>
          <a:blip r:embed="rId2"/>
          <a:stretch>
            <a:fillRect/>
          </a:stretch>
        </p:blipFill>
        <p:spPr>
          <a:xfrm>
            <a:off x="7802464" y="1851919"/>
            <a:ext cx="4206974" cy="3155256"/>
          </a:xfrm>
          <a:prstGeom prst="rect">
            <a:avLst/>
          </a:prstGeom>
        </p:spPr>
      </p:pic>
      <p:sp>
        <p:nvSpPr>
          <p:cNvPr id="4" name="Text 0"/>
          <p:cNvSpPr/>
          <p:nvPr/>
        </p:nvSpPr>
        <p:spPr>
          <a:xfrm>
            <a:off x="583902" y="401440"/>
            <a:ext cx="4244082" cy="429319"/>
          </a:xfrm>
          <a:prstGeom prst="rect">
            <a:avLst/>
          </a:prstGeom>
          <a:noFill/>
        </p:spPr>
        <p:txBody>
          <a:bodyPr wrap="none" lIns="0" tIns="0" rIns="0" bIns="0" rtlCol="0" anchor="t"/>
          <a:lstStyle/>
          <a:p>
            <a:pPr>
              <a:lnSpc>
                <a:spcPts val="3375"/>
              </a:lnSpc>
            </a:pPr>
            <a:r>
              <a:rPr lang="en-US" sz="3665" b="1" dirty="0">
                <a:solidFill>
                  <a:srgbClr val="92D050"/>
                </a:solidFill>
                <a:ea typeface="Source Serif 4 Semi Bold" pitchFamily="34" charset="-122"/>
                <a:cs typeface="Source Serif 4 Semi Bold" pitchFamily="34" charset="-120"/>
              </a:rPr>
              <a:t>About Mubraiz Resources</a:t>
            </a:r>
            <a:endParaRPr lang="en-US" sz="3665" b="1" dirty="0">
              <a:solidFill>
                <a:srgbClr val="92D050"/>
              </a:solidFill>
            </a:endParaRPr>
          </a:p>
        </p:txBody>
      </p:sp>
      <p:sp>
        <p:nvSpPr>
          <p:cNvPr id="5" name="Text 1"/>
          <p:cNvSpPr/>
          <p:nvPr/>
        </p:nvSpPr>
        <p:spPr>
          <a:xfrm>
            <a:off x="583903" y="1067036"/>
            <a:ext cx="1780878" cy="214610"/>
          </a:xfrm>
          <a:prstGeom prst="rect">
            <a:avLst/>
          </a:prstGeom>
          <a:noFill/>
        </p:spPr>
        <p:txBody>
          <a:bodyPr wrap="none" lIns="0" tIns="0" rIns="0" bIns="0" rtlCol="0" anchor="t"/>
          <a:lstStyle/>
          <a:p>
            <a:pPr>
              <a:lnSpc>
                <a:spcPts val="1665"/>
              </a:lnSpc>
            </a:pPr>
            <a:r>
              <a:rPr lang="en-US" sz="2335" b="1" dirty="0">
                <a:solidFill>
                  <a:srgbClr val="92D050"/>
                </a:solidFill>
                <a:ea typeface="Source Serif 4 Semi Bold" pitchFamily="34" charset="-122"/>
                <a:cs typeface="Source Serif 4 Semi Bold" pitchFamily="34" charset="-120"/>
              </a:rPr>
              <a:t>Company Foundation</a:t>
            </a:r>
            <a:endParaRPr lang="en-US" sz="2335" b="1" dirty="0">
              <a:solidFill>
                <a:srgbClr val="92D050"/>
              </a:solidFill>
            </a:endParaRPr>
          </a:p>
        </p:txBody>
      </p:sp>
      <p:sp>
        <p:nvSpPr>
          <p:cNvPr id="6" name="Text 2"/>
          <p:cNvSpPr/>
          <p:nvPr/>
        </p:nvSpPr>
        <p:spPr>
          <a:xfrm>
            <a:off x="583903" y="1556246"/>
            <a:ext cx="3048000" cy="233462"/>
          </a:xfrm>
          <a:prstGeom prst="rect">
            <a:avLst/>
          </a:prstGeom>
          <a:noFill/>
        </p:spPr>
        <p:txBody>
          <a:bodyPr wrap="none" lIns="0" tIns="0" rIns="0" bIns="0" rtlCol="0" anchor="t"/>
          <a:lstStyle/>
          <a:p>
            <a:pPr>
              <a:lnSpc>
                <a:spcPts val="1835"/>
              </a:lnSpc>
            </a:pPr>
            <a:r>
              <a:rPr lang="en-US" sz="1500" b="1" dirty="0">
                <a:solidFill>
                  <a:srgbClr val="272525"/>
                </a:solidFill>
                <a:ea typeface="Source Sans 3" pitchFamily="34" charset="-122"/>
                <a:cs typeface="Source Sans 3" pitchFamily="34" charset="-120"/>
              </a:rPr>
              <a:t>Incorporated:</a:t>
            </a:r>
            <a:r>
              <a:rPr lang="en-US" sz="1500" dirty="0">
                <a:solidFill>
                  <a:srgbClr val="272525"/>
                </a:solidFill>
                <a:ea typeface="Source Sans 3" pitchFamily="34" charset="-122"/>
                <a:cs typeface="Source Sans 3" pitchFamily="34" charset="-120"/>
              </a:rPr>
              <a:t> 24th July 2019</a:t>
            </a:r>
            <a:endParaRPr lang="en-US" sz="1500" dirty="0"/>
          </a:p>
        </p:txBody>
      </p:sp>
      <p:sp>
        <p:nvSpPr>
          <p:cNvPr id="7" name="Text 3"/>
          <p:cNvSpPr/>
          <p:nvPr/>
        </p:nvSpPr>
        <p:spPr>
          <a:xfrm>
            <a:off x="583903" y="1921073"/>
            <a:ext cx="3048000" cy="233462"/>
          </a:xfrm>
          <a:prstGeom prst="rect">
            <a:avLst/>
          </a:prstGeom>
          <a:noFill/>
        </p:spPr>
        <p:txBody>
          <a:bodyPr wrap="none" lIns="0" tIns="0" rIns="0" bIns="0" rtlCol="0" anchor="t"/>
          <a:lstStyle/>
          <a:p>
            <a:pPr>
              <a:lnSpc>
                <a:spcPts val="1835"/>
              </a:lnSpc>
            </a:pPr>
            <a:r>
              <a:rPr lang="en-US" sz="1500" b="1" dirty="0">
                <a:solidFill>
                  <a:srgbClr val="272525"/>
                </a:solidFill>
                <a:ea typeface="Source Sans 3" pitchFamily="34" charset="-122"/>
                <a:cs typeface="Source Sans 3" pitchFamily="34" charset="-120"/>
              </a:rPr>
              <a:t>Registration Number:</a:t>
            </a:r>
            <a:r>
              <a:rPr lang="en-US" sz="1500" dirty="0">
                <a:solidFill>
                  <a:srgbClr val="272525"/>
                </a:solidFill>
                <a:ea typeface="Source Sans 3" pitchFamily="34" charset="-122"/>
                <a:cs typeface="Source Sans 3" pitchFamily="34" charset="-120"/>
              </a:rPr>
              <a:t> BN2911944</a:t>
            </a:r>
            <a:endParaRPr lang="en-US" sz="1500" dirty="0"/>
          </a:p>
        </p:txBody>
      </p:sp>
      <p:sp>
        <p:nvSpPr>
          <p:cNvPr id="8" name="Text 4"/>
          <p:cNvSpPr/>
          <p:nvPr/>
        </p:nvSpPr>
        <p:spPr>
          <a:xfrm>
            <a:off x="583903" y="2285901"/>
            <a:ext cx="3048000" cy="233462"/>
          </a:xfrm>
          <a:prstGeom prst="rect">
            <a:avLst/>
          </a:prstGeom>
          <a:noFill/>
        </p:spPr>
        <p:txBody>
          <a:bodyPr wrap="none" lIns="0" tIns="0" rIns="0" bIns="0" rtlCol="0" anchor="t"/>
          <a:lstStyle/>
          <a:p>
            <a:pPr>
              <a:lnSpc>
                <a:spcPts val="1835"/>
              </a:lnSpc>
            </a:pPr>
            <a:r>
              <a:rPr lang="en-US" sz="1500" b="1" dirty="0">
                <a:solidFill>
                  <a:srgbClr val="272525"/>
                </a:solidFill>
                <a:ea typeface="Source Sans 3" pitchFamily="34" charset="-122"/>
                <a:cs typeface="Source Sans 3" pitchFamily="34" charset="-120"/>
              </a:rPr>
              <a:t>Industry:</a:t>
            </a:r>
            <a:r>
              <a:rPr lang="en-US" sz="1500" dirty="0">
                <a:solidFill>
                  <a:srgbClr val="272525"/>
                </a:solidFill>
                <a:ea typeface="Source Sans 3" pitchFamily="34" charset="-122"/>
                <a:cs typeface="Source Sans 3" pitchFamily="34" charset="-120"/>
              </a:rPr>
              <a:t> Haulage &amp; Logistics</a:t>
            </a:r>
            <a:endParaRPr lang="en-US" sz="1500" dirty="0"/>
          </a:p>
        </p:txBody>
      </p:sp>
      <p:sp>
        <p:nvSpPr>
          <p:cNvPr id="9" name="Text 5"/>
          <p:cNvSpPr/>
          <p:nvPr/>
        </p:nvSpPr>
        <p:spPr>
          <a:xfrm>
            <a:off x="583903" y="2650728"/>
            <a:ext cx="3048000" cy="933847"/>
          </a:xfrm>
          <a:prstGeom prst="rect">
            <a:avLst/>
          </a:prstGeom>
          <a:noFill/>
        </p:spPr>
        <p:txBody>
          <a:bodyPr wrap="square" lIns="0" tIns="0" rIns="0" bIns="0" rtlCol="0" anchor="t"/>
          <a:lstStyle/>
          <a:p>
            <a:pPr>
              <a:lnSpc>
                <a:spcPts val="1835"/>
              </a:lnSpc>
            </a:pPr>
            <a:r>
              <a:rPr lang="en-US" sz="1500" dirty="0">
                <a:solidFill>
                  <a:srgbClr val="272525"/>
                </a:solidFill>
                <a:ea typeface="Source Sans 3" pitchFamily="34" charset="-122"/>
                <a:cs typeface="Source Sans 3" pitchFamily="34" charset="-120"/>
              </a:rPr>
              <a:t>Established as a modern logistics enterprise focused on transforming Nigeria's transport landscape through innovative solutions and reliable service delivery.</a:t>
            </a:r>
            <a:endParaRPr lang="en-US" sz="1500" dirty="0"/>
          </a:p>
        </p:txBody>
      </p:sp>
      <p:sp>
        <p:nvSpPr>
          <p:cNvPr id="10" name="Text 6"/>
          <p:cNvSpPr/>
          <p:nvPr/>
        </p:nvSpPr>
        <p:spPr>
          <a:xfrm>
            <a:off x="3994448" y="1067036"/>
            <a:ext cx="1717576" cy="214610"/>
          </a:xfrm>
          <a:prstGeom prst="rect">
            <a:avLst/>
          </a:prstGeom>
          <a:noFill/>
        </p:spPr>
        <p:txBody>
          <a:bodyPr wrap="none" lIns="0" tIns="0" rIns="0" bIns="0" rtlCol="0" anchor="t"/>
          <a:lstStyle/>
          <a:p>
            <a:pPr>
              <a:lnSpc>
                <a:spcPts val="1665"/>
              </a:lnSpc>
            </a:pPr>
            <a:r>
              <a:rPr lang="en-US" sz="2335" b="1" dirty="0">
                <a:solidFill>
                  <a:srgbClr val="92D050"/>
                </a:solidFill>
                <a:ea typeface="Source Serif 4 Semi Bold" pitchFamily="34" charset="-122"/>
                <a:cs typeface="Source Serif 4 Semi Bold" pitchFamily="34" charset="-120"/>
              </a:rPr>
              <a:t>Core Business Areas</a:t>
            </a:r>
            <a:endParaRPr lang="en-US" sz="2335" b="1" dirty="0">
              <a:solidFill>
                <a:srgbClr val="92D050"/>
              </a:solidFill>
            </a:endParaRPr>
          </a:p>
        </p:txBody>
      </p:sp>
      <p:sp>
        <p:nvSpPr>
          <p:cNvPr id="11" name="Text 7"/>
          <p:cNvSpPr/>
          <p:nvPr/>
        </p:nvSpPr>
        <p:spPr>
          <a:xfrm>
            <a:off x="3766843" y="1556246"/>
            <a:ext cx="3048000" cy="233462"/>
          </a:xfrm>
          <a:prstGeom prst="rect">
            <a:avLst/>
          </a:prstGeom>
          <a:noFill/>
        </p:spPr>
        <p:txBody>
          <a:bodyPr wrap="none" lIns="0" tIns="0" rIns="0" bIns="0" rtlCol="0" anchor="t"/>
          <a:lstStyle/>
          <a:p>
            <a:pPr marL="285750" indent="-285750">
              <a:lnSpc>
                <a:spcPts val="1835"/>
              </a:lnSpc>
              <a:buSzPct val="100000"/>
              <a:buChar char="•"/>
            </a:pPr>
            <a:r>
              <a:rPr lang="en-US" sz="1500" dirty="0">
                <a:solidFill>
                  <a:srgbClr val="272525"/>
                </a:solidFill>
                <a:ea typeface="Source Sans 3" pitchFamily="34" charset="-122"/>
                <a:cs typeface="Source Sans 3" pitchFamily="34" charset="-120"/>
              </a:rPr>
              <a:t>Road transport and interstate haulage</a:t>
            </a:r>
            <a:endParaRPr lang="en-US" sz="1500" dirty="0"/>
          </a:p>
        </p:txBody>
      </p:sp>
      <p:sp>
        <p:nvSpPr>
          <p:cNvPr id="12" name="Text 8"/>
          <p:cNvSpPr/>
          <p:nvPr/>
        </p:nvSpPr>
        <p:spPr>
          <a:xfrm>
            <a:off x="3766843" y="1840806"/>
            <a:ext cx="3048000" cy="233462"/>
          </a:xfrm>
          <a:prstGeom prst="rect">
            <a:avLst/>
          </a:prstGeom>
          <a:noFill/>
        </p:spPr>
        <p:txBody>
          <a:bodyPr wrap="none" lIns="0" tIns="0" rIns="0" bIns="0" rtlCol="0" anchor="t"/>
          <a:lstStyle/>
          <a:p>
            <a:pPr marL="285750" indent="-285750">
              <a:lnSpc>
                <a:spcPts val="1835"/>
              </a:lnSpc>
              <a:buSzPct val="100000"/>
              <a:buChar char="•"/>
            </a:pPr>
            <a:r>
              <a:rPr lang="en-US" sz="1500" dirty="0">
                <a:solidFill>
                  <a:srgbClr val="272525"/>
                </a:solidFill>
                <a:ea typeface="Source Sans 3" pitchFamily="34" charset="-122"/>
                <a:cs typeface="Source Sans 3" pitchFamily="34" charset="-120"/>
              </a:rPr>
              <a:t>Warehousing and storage solutions</a:t>
            </a:r>
            <a:endParaRPr lang="en-US" sz="1500" dirty="0"/>
          </a:p>
        </p:txBody>
      </p:sp>
      <p:sp>
        <p:nvSpPr>
          <p:cNvPr id="13" name="Text 9"/>
          <p:cNvSpPr/>
          <p:nvPr/>
        </p:nvSpPr>
        <p:spPr>
          <a:xfrm>
            <a:off x="3766843" y="2125365"/>
            <a:ext cx="3048000" cy="233462"/>
          </a:xfrm>
          <a:prstGeom prst="rect">
            <a:avLst/>
          </a:prstGeom>
          <a:noFill/>
        </p:spPr>
        <p:txBody>
          <a:bodyPr wrap="none" lIns="0" tIns="0" rIns="0" bIns="0" rtlCol="0" anchor="t"/>
          <a:lstStyle/>
          <a:p>
            <a:pPr marL="285750" indent="-285750">
              <a:lnSpc>
                <a:spcPts val="1835"/>
              </a:lnSpc>
              <a:buSzPct val="100000"/>
              <a:buChar char="•"/>
            </a:pPr>
            <a:r>
              <a:rPr lang="en-US" sz="1500" dirty="0">
                <a:solidFill>
                  <a:srgbClr val="272525"/>
                </a:solidFill>
                <a:ea typeface="Source Sans 3" pitchFamily="34" charset="-122"/>
                <a:cs typeface="Source Sans 3" pitchFamily="34" charset="-120"/>
              </a:rPr>
              <a:t>Customs clearance and forwarding</a:t>
            </a:r>
            <a:endParaRPr lang="en-US" sz="1500" dirty="0"/>
          </a:p>
        </p:txBody>
      </p:sp>
      <p:sp>
        <p:nvSpPr>
          <p:cNvPr id="14" name="Text 10"/>
          <p:cNvSpPr/>
          <p:nvPr/>
        </p:nvSpPr>
        <p:spPr>
          <a:xfrm>
            <a:off x="3766843" y="2409924"/>
            <a:ext cx="3048000" cy="233462"/>
          </a:xfrm>
          <a:prstGeom prst="rect">
            <a:avLst/>
          </a:prstGeom>
          <a:noFill/>
        </p:spPr>
        <p:txBody>
          <a:bodyPr wrap="none" lIns="0" tIns="0" rIns="0" bIns="0" rtlCol="0" anchor="t"/>
          <a:lstStyle/>
          <a:p>
            <a:pPr marL="285750" indent="-285750">
              <a:lnSpc>
                <a:spcPts val="1835"/>
              </a:lnSpc>
              <a:buSzPct val="100000"/>
              <a:buChar char="•"/>
            </a:pPr>
            <a:r>
              <a:rPr lang="en-US" sz="1500" dirty="0">
                <a:solidFill>
                  <a:srgbClr val="272525"/>
                </a:solidFill>
                <a:ea typeface="Source Sans 3" pitchFamily="34" charset="-122"/>
                <a:cs typeface="Source Sans 3" pitchFamily="34" charset="-120"/>
              </a:rPr>
              <a:t>Procurement and supply chain management</a:t>
            </a:r>
            <a:endParaRPr lang="en-US" sz="1500" dirty="0"/>
          </a:p>
        </p:txBody>
      </p:sp>
      <p:sp>
        <p:nvSpPr>
          <p:cNvPr id="15" name="Text 11"/>
          <p:cNvSpPr/>
          <p:nvPr/>
        </p:nvSpPr>
        <p:spPr>
          <a:xfrm>
            <a:off x="3766843" y="2774752"/>
            <a:ext cx="3048000" cy="700385"/>
          </a:xfrm>
          <a:prstGeom prst="rect">
            <a:avLst/>
          </a:prstGeom>
          <a:noFill/>
        </p:spPr>
        <p:txBody>
          <a:bodyPr wrap="square" lIns="0" tIns="0" rIns="0" bIns="0" rtlCol="0" anchor="t"/>
          <a:lstStyle/>
          <a:p>
            <a:pPr>
              <a:lnSpc>
                <a:spcPts val="1835"/>
              </a:lnSpc>
            </a:pPr>
            <a:r>
              <a:rPr lang="en-US" sz="1500" dirty="0">
                <a:solidFill>
                  <a:srgbClr val="272525"/>
                </a:solidFill>
                <a:ea typeface="Source Sans 3" pitchFamily="34" charset="-122"/>
                <a:cs typeface="Source Sans 3" pitchFamily="34" charset="-120"/>
              </a:rPr>
              <a:t>Our comprehensive approach ensures seamless end-to-end logistics support for businesses across Nigeria.</a:t>
            </a:r>
            <a:endParaRPr lang="en-US" sz="1500" dirty="0"/>
          </a:p>
        </p:txBody>
      </p:sp>
      <p:sp>
        <p:nvSpPr>
          <p:cNvPr id="16" name="Shape 12"/>
          <p:cNvSpPr/>
          <p:nvPr/>
        </p:nvSpPr>
        <p:spPr>
          <a:xfrm>
            <a:off x="583903" y="3880148"/>
            <a:ext cx="3153073" cy="1503333"/>
          </a:xfrm>
          <a:prstGeom prst="roundRect">
            <a:avLst>
              <a:gd name="adj" fmla="val 4602"/>
            </a:avLst>
          </a:prstGeom>
          <a:solidFill>
            <a:srgbClr val="FFFFFF">
              <a:alpha val="95000"/>
            </a:srgbClr>
          </a:solidFill>
          <a:ln w="22860">
            <a:solidFill>
              <a:srgbClr val="DABADD"/>
            </a:solidFill>
            <a:prstDash val="solid"/>
          </a:ln>
        </p:spPr>
      </p:sp>
      <p:sp>
        <p:nvSpPr>
          <p:cNvPr id="17" name="Text 13"/>
          <p:cNvSpPr/>
          <p:nvPr/>
        </p:nvSpPr>
        <p:spPr>
          <a:xfrm>
            <a:off x="748904" y="4045148"/>
            <a:ext cx="1717576" cy="214610"/>
          </a:xfrm>
          <a:prstGeom prst="rect">
            <a:avLst/>
          </a:prstGeom>
          <a:noFill/>
        </p:spPr>
        <p:txBody>
          <a:bodyPr wrap="none" lIns="0" tIns="0" rIns="0" bIns="0" rtlCol="0" anchor="t"/>
          <a:lstStyle/>
          <a:p>
            <a:pPr>
              <a:lnSpc>
                <a:spcPts val="1665"/>
              </a:lnSpc>
            </a:pPr>
            <a:r>
              <a:rPr lang="en-US" sz="1500" b="1" dirty="0">
                <a:solidFill>
                  <a:srgbClr val="272525"/>
                </a:solidFill>
                <a:ea typeface="Source Serif 4 Semi Bold" pitchFamily="34" charset="-122"/>
                <a:cs typeface="Source Serif 4 Semi Bold" pitchFamily="34" charset="-120"/>
              </a:rPr>
              <a:t>Modern Fleet</a:t>
            </a:r>
            <a:endParaRPr lang="en-US" sz="1500" b="1" dirty="0"/>
          </a:p>
        </p:txBody>
      </p:sp>
      <p:sp>
        <p:nvSpPr>
          <p:cNvPr id="18" name="Text 14"/>
          <p:cNvSpPr/>
          <p:nvPr/>
        </p:nvSpPr>
        <p:spPr>
          <a:xfrm>
            <a:off x="748904" y="4347269"/>
            <a:ext cx="2823071" cy="700385"/>
          </a:xfrm>
          <a:prstGeom prst="rect">
            <a:avLst/>
          </a:prstGeom>
          <a:noFill/>
        </p:spPr>
        <p:txBody>
          <a:bodyPr wrap="square" lIns="0" tIns="0" rIns="0" bIns="0" rtlCol="0" anchor="t"/>
          <a:lstStyle/>
          <a:p>
            <a:pPr>
              <a:lnSpc>
                <a:spcPts val="1835"/>
              </a:lnSpc>
            </a:pPr>
            <a:r>
              <a:rPr lang="en-US" sz="1500" dirty="0">
                <a:solidFill>
                  <a:srgbClr val="272525"/>
                </a:solidFill>
                <a:ea typeface="Source Sans 3" pitchFamily="34" charset="-122"/>
                <a:cs typeface="Source Sans 3" pitchFamily="34" charset="-120"/>
              </a:rPr>
              <a:t>State-of-the-art trucks including HOWO, DAF, and Mercedes Actros models, engineered for reliability and environmental compliance.</a:t>
            </a:r>
            <a:endParaRPr lang="en-US" sz="1500" dirty="0"/>
          </a:p>
        </p:txBody>
      </p:sp>
      <p:sp>
        <p:nvSpPr>
          <p:cNvPr id="19" name="Shape 15"/>
          <p:cNvSpPr/>
          <p:nvPr/>
        </p:nvSpPr>
        <p:spPr>
          <a:xfrm>
            <a:off x="3882926" y="3880148"/>
            <a:ext cx="3153172" cy="1503333"/>
          </a:xfrm>
          <a:prstGeom prst="roundRect">
            <a:avLst>
              <a:gd name="adj" fmla="val 4602"/>
            </a:avLst>
          </a:prstGeom>
          <a:solidFill>
            <a:srgbClr val="FFFFFF">
              <a:alpha val="95000"/>
            </a:srgbClr>
          </a:solidFill>
          <a:ln w="22860">
            <a:solidFill>
              <a:srgbClr val="DABADD"/>
            </a:solidFill>
            <a:prstDash val="solid"/>
          </a:ln>
        </p:spPr>
      </p:sp>
      <p:sp>
        <p:nvSpPr>
          <p:cNvPr id="20" name="Text 16"/>
          <p:cNvSpPr/>
          <p:nvPr/>
        </p:nvSpPr>
        <p:spPr>
          <a:xfrm>
            <a:off x="4047927" y="4045148"/>
            <a:ext cx="1945482" cy="214610"/>
          </a:xfrm>
          <a:prstGeom prst="rect">
            <a:avLst/>
          </a:prstGeom>
          <a:noFill/>
        </p:spPr>
        <p:txBody>
          <a:bodyPr wrap="none" lIns="0" tIns="0" rIns="0" bIns="0" rtlCol="0" anchor="t"/>
          <a:lstStyle/>
          <a:p>
            <a:pPr>
              <a:lnSpc>
                <a:spcPts val="1665"/>
              </a:lnSpc>
            </a:pPr>
            <a:r>
              <a:rPr lang="en-US" sz="1500" b="1" dirty="0">
                <a:solidFill>
                  <a:srgbClr val="272525"/>
                </a:solidFill>
                <a:ea typeface="Source Serif 4 Semi Bold" pitchFamily="34" charset="-122"/>
                <a:cs typeface="Source Serif 4 Semi Bold" pitchFamily="34" charset="-120"/>
              </a:rPr>
              <a:t>Technology Integration</a:t>
            </a:r>
            <a:endParaRPr lang="en-US" sz="1500" b="1" dirty="0"/>
          </a:p>
        </p:txBody>
      </p:sp>
      <p:sp>
        <p:nvSpPr>
          <p:cNvPr id="21" name="Text 17"/>
          <p:cNvSpPr/>
          <p:nvPr/>
        </p:nvSpPr>
        <p:spPr>
          <a:xfrm>
            <a:off x="4047927" y="4347269"/>
            <a:ext cx="2823170" cy="700385"/>
          </a:xfrm>
          <a:prstGeom prst="rect">
            <a:avLst/>
          </a:prstGeom>
          <a:noFill/>
        </p:spPr>
        <p:txBody>
          <a:bodyPr wrap="square" lIns="0" tIns="0" rIns="0" bIns="0" rtlCol="0" anchor="t"/>
          <a:lstStyle/>
          <a:p>
            <a:pPr>
              <a:lnSpc>
                <a:spcPts val="1835"/>
              </a:lnSpc>
            </a:pPr>
            <a:r>
              <a:rPr lang="en-US" sz="1500" dirty="0">
                <a:solidFill>
                  <a:srgbClr val="272525"/>
                </a:solidFill>
                <a:ea typeface="Source Sans 3" pitchFamily="34" charset="-122"/>
                <a:cs typeface="Source Sans 3" pitchFamily="34" charset="-120"/>
              </a:rPr>
              <a:t>GPS-enabled tracking systems providing real-time monitoring and enhanced security for all shipments nationwide.</a:t>
            </a:r>
            <a:endParaRPr lang="en-US" sz="1500" dirty="0"/>
          </a:p>
        </p:txBody>
      </p:sp>
      <p:sp>
        <p:nvSpPr>
          <p:cNvPr id="22" name="Shape 18"/>
          <p:cNvSpPr/>
          <p:nvPr/>
        </p:nvSpPr>
        <p:spPr>
          <a:xfrm>
            <a:off x="583903" y="5507049"/>
            <a:ext cx="6452195" cy="1099046"/>
          </a:xfrm>
          <a:prstGeom prst="roundRect">
            <a:avLst>
              <a:gd name="adj" fmla="val 5579"/>
            </a:avLst>
          </a:prstGeom>
          <a:solidFill>
            <a:srgbClr val="FFFFFF">
              <a:alpha val="95000"/>
            </a:srgbClr>
          </a:solidFill>
          <a:ln w="22860">
            <a:solidFill>
              <a:srgbClr val="DABADD"/>
            </a:solidFill>
            <a:prstDash val="solid"/>
          </a:ln>
        </p:spPr>
      </p:sp>
      <p:sp>
        <p:nvSpPr>
          <p:cNvPr id="23" name="Text 19"/>
          <p:cNvSpPr/>
          <p:nvPr/>
        </p:nvSpPr>
        <p:spPr>
          <a:xfrm>
            <a:off x="748904" y="5672048"/>
            <a:ext cx="1717576" cy="214610"/>
          </a:xfrm>
          <a:prstGeom prst="rect">
            <a:avLst/>
          </a:prstGeom>
          <a:noFill/>
        </p:spPr>
        <p:txBody>
          <a:bodyPr wrap="none" lIns="0" tIns="0" rIns="0" bIns="0" rtlCol="0" anchor="t"/>
          <a:lstStyle/>
          <a:p>
            <a:pPr>
              <a:lnSpc>
                <a:spcPts val="1665"/>
              </a:lnSpc>
            </a:pPr>
            <a:r>
              <a:rPr lang="en-US" sz="1500" b="1" dirty="0">
                <a:solidFill>
                  <a:srgbClr val="272525"/>
                </a:solidFill>
                <a:ea typeface="Source Serif 4 Semi Bold" pitchFamily="34" charset="-122"/>
                <a:cs typeface="Source Serif 4 Semi Bold" pitchFamily="34" charset="-120"/>
              </a:rPr>
              <a:t>Cost Efficiency</a:t>
            </a:r>
            <a:endParaRPr lang="en-US" sz="1500" b="1" dirty="0"/>
          </a:p>
        </p:txBody>
      </p:sp>
      <p:sp>
        <p:nvSpPr>
          <p:cNvPr id="24" name="Text 20"/>
          <p:cNvSpPr/>
          <p:nvPr/>
        </p:nvSpPr>
        <p:spPr>
          <a:xfrm>
            <a:off x="748904" y="5974170"/>
            <a:ext cx="6122194" cy="466923"/>
          </a:xfrm>
          <a:prstGeom prst="rect">
            <a:avLst/>
          </a:prstGeom>
          <a:noFill/>
        </p:spPr>
        <p:txBody>
          <a:bodyPr wrap="square" lIns="0" tIns="0" rIns="0" bIns="0" rtlCol="0" anchor="t"/>
          <a:lstStyle/>
          <a:p>
            <a:pPr>
              <a:lnSpc>
                <a:spcPts val="1835"/>
              </a:lnSpc>
            </a:pPr>
            <a:r>
              <a:rPr lang="en-US" sz="1500" dirty="0">
                <a:solidFill>
                  <a:srgbClr val="272525"/>
                </a:solidFill>
                <a:ea typeface="Source Sans 3" pitchFamily="34" charset="-122"/>
                <a:cs typeface="Source Sans 3" pitchFamily="34" charset="-120"/>
              </a:rPr>
              <a:t>Optimised logistics solutions that significantly reduce transportation costs whilst maintaining service quality and reliability.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11544" y="0"/>
            <a:ext cx="3637260" cy="420390"/>
          </a:xfrm>
          <a:prstGeom prst="rect">
            <a:avLst/>
          </a:prstGeom>
          <a:noFill/>
        </p:spPr>
        <p:txBody>
          <a:bodyPr wrap="none" lIns="0" tIns="0" rIns="0" bIns="0" rtlCol="0" anchor="t"/>
          <a:lstStyle/>
          <a:p>
            <a:pPr algn="ctr">
              <a:lnSpc>
                <a:spcPts val="3290"/>
              </a:lnSpc>
            </a:pPr>
            <a:r>
              <a:rPr lang="en-US" sz="2800" b="1" dirty="0">
                <a:solidFill>
                  <a:srgbClr val="92D050"/>
                </a:solidFill>
                <a:ea typeface="Source Serif 4 Semi Bold" pitchFamily="34" charset="-122"/>
                <a:cs typeface="Source Serif 4 Semi Bold" pitchFamily="34" charset="-120"/>
              </a:rPr>
              <a:t>BACKGROUND</a:t>
            </a:r>
            <a:endParaRPr lang="en-US" sz="2800" b="1" dirty="0">
              <a:solidFill>
                <a:srgbClr val="92D050"/>
              </a:solidFill>
            </a:endParaRPr>
          </a:p>
        </p:txBody>
      </p:sp>
      <p:sp>
        <p:nvSpPr>
          <p:cNvPr id="5" name="Text 3"/>
          <p:cNvSpPr/>
          <p:nvPr/>
        </p:nvSpPr>
        <p:spPr>
          <a:xfrm>
            <a:off x="117987" y="578645"/>
            <a:ext cx="11965858" cy="6149658"/>
          </a:xfrm>
          <a:prstGeom prst="rect">
            <a:avLst/>
          </a:prstGeom>
          <a:noFill/>
        </p:spPr>
        <p:txBody>
          <a:bodyPr wrap="square" lIns="0" tIns="0" rIns="0" bIns="0" rtlCol="0" anchor="t"/>
          <a:lstStyle/>
          <a:p>
            <a:pPr>
              <a:lnSpc>
                <a:spcPts val="1790"/>
              </a:lnSpc>
            </a:pPr>
            <a:r>
              <a:rPr lang="en-GB" sz="1600" dirty="0" err="1"/>
              <a:t>Mubraiz</a:t>
            </a:r>
            <a:r>
              <a:rPr lang="en-GB" sz="1600" dirty="0"/>
              <a:t> Resources is an indigenous haulage and logistics service provider involved in a diversified business. </a:t>
            </a:r>
            <a:r>
              <a:rPr lang="en-GB" sz="1600" dirty="0" err="1"/>
              <a:t>Mubraiz</a:t>
            </a:r>
            <a:r>
              <a:rPr lang="en-GB" sz="1600" dirty="0"/>
              <a:t> Resources was incorporated on the 24th of 2019 with BN2911944</a:t>
            </a:r>
            <a:r>
              <a:rPr lang="en-US" altLang="en-GB" sz="1600" dirty="0"/>
              <a:t> as an enterprise</a:t>
            </a:r>
            <a:r>
              <a:rPr lang="en-GB" sz="1600" dirty="0"/>
              <a:t> to support our clients within Nigeria in their domestic logistics needs. We also offer services related to warehousing, customs, and purchasing. </a:t>
            </a:r>
            <a:endParaRPr lang="en-US" sz="1600" dirty="0"/>
          </a:p>
          <a:p>
            <a:r>
              <a:rPr lang="en-GB" sz="1600" dirty="0"/>
              <a:t> </a:t>
            </a:r>
            <a:endParaRPr lang="en-US" sz="1600" dirty="0"/>
          </a:p>
          <a:p>
            <a:r>
              <a:rPr lang="en-GB" sz="1600" dirty="0"/>
              <a:t>We pride ourselves in operating a modern and environmentally friendly truck fleet providing safe, reliable service to our customers within Nigeria.</a:t>
            </a:r>
            <a:endParaRPr lang="en-US" sz="1600" dirty="0"/>
          </a:p>
          <a:p>
            <a:r>
              <a:rPr lang="en-GB" sz="1600" dirty="0"/>
              <a:t> </a:t>
            </a:r>
            <a:endParaRPr lang="en-US" sz="1600" dirty="0"/>
          </a:p>
          <a:p>
            <a:r>
              <a:rPr lang="en-GB" sz="1600" dirty="0" err="1"/>
              <a:t>Mubraiz</a:t>
            </a:r>
            <a:r>
              <a:rPr lang="en-GB" sz="1600" dirty="0"/>
              <a:t> Resources has qualified employees working in the company’s offices, providing a one-stop service with a well-organized service network for haulage of goods. </a:t>
            </a:r>
            <a:r>
              <a:rPr lang="en-GB" sz="1600" dirty="0" err="1"/>
              <a:t>Mubraiz</a:t>
            </a:r>
            <a:r>
              <a:rPr lang="en-GB" sz="1600" dirty="0"/>
              <a:t> Resources is able to provide excellent services to our valued customers through an integrated logistics chain involving interstate road deliveries.</a:t>
            </a:r>
            <a:endParaRPr lang="en-US" sz="1600" dirty="0"/>
          </a:p>
          <a:p>
            <a:r>
              <a:rPr lang="en-GB" sz="1600" dirty="0"/>
              <a:t> </a:t>
            </a:r>
            <a:endParaRPr lang="en-US" sz="1600" dirty="0"/>
          </a:p>
          <a:p>
            <a:r>
              <a:rPr lang="en-GB" sz="1600" dirty="0"/>
              <a:t>We are committed to offering trustworthy services in Nigeria through standardized and exceptional customer service solutions. Our company aims at gaining competitive advantages for our customers through whole process monitoring and reducing logistics costs. </a:t>
            </a:r>
            <a:endParaRPr lang="en-US" sz="1600" dirty="0"/>
          </a:p>
          <a:p>
            <a:r>
              <a:rPr lang="en-GB" sz="1600" dirty="0"/>
              <a:t> </a:t>
            </a:r>
            <a:endParaRPr lang="en-US" sz="1600" dirty="0"/>
          </a:p>
          <a:p>
            <a:r>
              <a:rPr lang="en-GB" sz="1600" dirty="0" err="1"/>
              <a:t>Mubraiz</a:t>
            </a:r>
            <a:r>
              <a:rPr lang="en-GB" sz="1600" dirty="0"/>
              <a:t> Resources has adhered to a carefully balanced development path between company and community, growth and quality. We believe in sustainable growth and advanced company culture, continually working to improve employees’ competence. We endeavour to label </a:t>
            </a:r>
            <a:r>
              <a:rPr lang="en-GB" sz="1600" dirty="0" err="1"/>
              <a:t>Mubraiz</a:t>
            </a:r>
            <a:r>
              <a:rPr lang="en-GB" sz="1600" dirty="0"/>
              <a:t> Resources with happiness and responsibility. </a:t>
            </a:r>
            <a:endParaRPr lang="en-US" sz="1600" dirty="0"/>
          </a:p>
          <a:p>
            <a:r>
              <a:rPr lang="en-GB" sz="1600" dirty="0"/>
              <a:t> </a:t>
            </a:r>
            <a:endParaRPr lang="en-US" sz="1600" dirty="0"/>
          </a:p>
          <a:p>
            <a:r>
              <a:rPr lang="en-GB" sz="1600" dirty="0"/>
              <a:t>we identify ourselves as a logistics company in Nigeria and operate within our beloved country Nigeria. We strive to reduce costs, improve productivity, delivering excellent quality services to our customers. The maintenance of high ethical standards in external and internal relationships is our drive towards maximum success.</a:t>
            </a:r>
            <a:endParaRPr lang="en-US" sz="1600" dirty="0"/>
          </a:p>
          <a:p>
            <a:r>
              <a:rPr lang="en-GB" sz="1600" dirty="0"/>
              <a:t> </a:t>
            </a:r>
            <a:endParaRPr lang="en-US" sz="1600" dirty="0"/>
          </a:p>
          <a:p>
            <a:r>
              <a:rPr lang="en-GB" sz="1600" dirty="0"/>
              <a:t>Decision-making in </a:t>
            </a:r>
            <a:r>
              <a:rPr lang="en-GB" sz="1600" dirty="0" err="1"/>
              <a:t>Mubraiz</a:t>
            </a:r>
            <a:r>
              <a:rPr lang="en-GB" sz="1600" dirty="0"/>
              <a:t> Resources is based on facts, objectively considered—what we call the fact-founded, thought-through approach. The business activities of our organization are kept in adjustment with the forces at work in its environment, administering business with a sense of competitive urgency.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4572000" cy="6858000"/>
          </a:xfrm>
          <a:prstGeom prst="rect">
            <a:avLst/>
          </a:prstGeom>
        </p:spPr>
      </p:pic>
      <p:pic>
        <p:nvPicPr>
          <p:cNvPr id="3" name="Image 1" descr="preencoded.png"/>
          <p:cNvPicPr>
            <a:picLocks noChangeAspect="1"/>
          </p:cNvPicPr>
          <p:nvPr/>
        </p:nvPicPr>
        <p:blipFill>
          <a:blip r:embed="rId2"/>
          <a:stretch>
            <a:fillRect/>
          </a:stretch>
        </p:blipFill>
        <p:spPr>
          <a:xfrm>
            <a:off x="197346" y="726083"/>
            <a:ext cx="4177208" cy="5405834"/>
          </a:xfrm>
          <a:prstGeom prst="rect">
            <a:avLst/>
          </a:prstGeom>
        </p:spPr>
      </p:pic>
      <p:sp>
        <p:nvSpPr>
          <p:cNvPr id="4" name="Text 0"/>
          <p:cNvSpPr/>
          <p:nvPr/>
        </p:nvSpPr>
        <p:spPr>
          <a:xfrm>
            <a:off x="5203429" y="561777"/>
            <a:ext cx="3754933" cy="464344"/>
          </a:xfrm>
          <a:prstGeom prst="rect">
            <a:avLst/>
          </a:prstGeom>
          <a:noFill/>
        </p:spPr>
        <p:txBody>
          <a:bodyPr wrap="none" lIns="0" tIns="0" rIns="0" bIns="0" rtlCol="0" anchor="t"/>
          <a:lstStyle/>
          <a:p>
            <a:pPr>
              <a:lnSpc>
                <a:spcPts val="3625"/>
              </a:lnSpc>
            </a:pPr>
            <a:r>
              <a:rPr lang="en-US" sz="3335" b="1" dirty="0">
                <a:solidFill>
                  <a:srgbClr val="92D050"/>
                </a:solidFill>
                <a:ea typeface="Source Serif 4 Semi Bold" pitchFamily="34" charset="-122"/>
                <a:cs typeface="Source Serif 4 Semi Bold" pitchFamily="34" charset="-120"/>
              </a:rPr>
              <a:t>Our Vision &amp; Mission</a:t>
            </a:r>
            <a:endParaRPr lang="en-US" sz="3335" b="1" dirty="0">
              <a:solidFill>
                <a:srgbClr val="92D050"/>
              </a:solidFill>
            </a:endParaRPr>
          </a:p>
        </p:txBody>
      </p:sp>
      <p:sp>
        <p:nvSpPr>
          <p:cNvPr id="5" name="Shape 1"/>
          <p:cNvSpPr/>
          <p:nvPr/>
        </p:nvSpPr>
        <p:spPr>
          <a:xfrm>
            <a:off x="5203429" y="1129705"/>
            <a:ext cx="6357144" cy="2570858"/>
          </a:xfrm>
          <a:prstGeom prst="roundRect">
            <a:avLst>
              <a:gd name="adj" fmla="val 2720"/>
            </a:avLst>
          </a:prstGeom>
          <a:solidFill>
            <a:schemeClr val="accent6">
              <a:lumMod val="20000"/>
              <a:lumOff val="80000"/>
            </a:schemeClr>
          </a:solidFill>
          <a:ln w="7620">
            <a:solidFill>
              <a:srgbClr val="DABADD"/>
            </a:solidFill>
            <a:prstDash val="solid"/>
          </a:ln>
        </p:spPr>
      </p:sp>
      <p:pic>
        <p:nvPicPr>
          <p:cNvPr id="6" name="Image 2" descr="preencoded.png"/>
          <p:cNvPicPr>
            <a:picLocks noChangeAspect="1"/>
          </p:cNvPicPr>
          <p:nvPr/>
        </p:nvPicPr>
        <p:blipFill>
          <a:blip r:embed="rId3"/>
          <a:stretch>
            <a:fillRect/>
          </a:stretch>
        </p:blipFill>
        <p:spPr>
          <a:xfrm>
            <a:off x="5367585" y="1238063"/>
            <a:ext cx="473571" cy="473571"/>
          </a:xfrm>
          <a:prstGeom prst="rect">
            <a:avLst/>
          </a:prstGeom>
          <a:solidFill>
            <a:schemeClr val="accent6"/>
          </a:solidFill>
        </p:spPr>
      </p:pic>
      <p:pic>
        <p:nvPicPr>
          <p:cNvPr id="7" name="Image 3" descr="preencoded.png"/>
          <p:cNvPicPr>
            <a:picLocks noChangeAspect="1"/>
          </p:cNvPicPr>
          <p:nvPr/>
        </p:nvPicPr>
        <p:blipFill>
          <a:blip r:embed="rId4"/>
          <a:stretch>
            <a:fillRect/>
          </a:stretch>
        </p:blipFill>
        <p:spPr>
          <a:xfrm>
            <a:off x="5497810" y="1392106"/>
            <a:ext cx="213122" cy="266403"/>
          </a:xfrm>
          <a:prstGeom prst="rect">
            <a:avLst/>
          </a:prstGeom>
          <a:solidFill>
            <a:schemeClr val="accent6"/>
          </a:solidFill>
        </p:spPr>
      </p:pic>
      <p:sp>
        <p:nvSpPr>
          <p:cNvPr id="8" name="Text 2"/>
          <p:cNvSpPr/>
          <p:nvPr/>
        </p:nvSpPr>
        <p:spPr>
          <a:xfrm>
            <a:off x="5367635" y="1819991"/>
            <a:ext cx="2228850" cy="278507"/>
          </a:xfrm>
          <a:prstGeom prst="rect">
            <a:avLst/>
          </a:prstGeom>
          <a:noFill/>
        </p:spPr>
        <p:txBody>
          <a:bodyPr wrap="none" lIns="0" tIns="0" rIns="0" bIns="0" rtlCol="0" anchor="t"/>
          <a:lstStyle/>
          <a:p>
            <a:pPr>
              <a:lnSpc>
                <a:spcPts val="2165"/>
              </a:lnSpc>
            </a:pPr>
            <a:r>
              <a:rPr lang="en-US" sz="2000" b="1" dirty="0">
                <a:solidFill>
                  <a:srgbClr val="272525"/>
                </a:solidFill>
                <a:ea typeface="Source Serif 4 Semi Bold" pitchFamily="34" charset="-122"/>
                <a:cs typeface="Source Serif 4 Semi Bold" pitchFamily="34" charset="-120"/>
              </a:rPr>
              <a:t>Our Vision</a:t>
            </a:r>
            <a:endParaRPr lang="en-US" sz="2000" b="1" dirty="0"/>
          </a:p>
        </p:txBody>
      </p:sp>
      <p:sp>
        <p:nvSpPr>
          <p:cNvPr id="9" name="Text 3"/>
          <p:cNvSpPr/>
          <p:nvPr/>
        </p:nvSpPr>
        <p:spPr>
          <a:xfrm>
            <a:off x="5367635" y="2121218"/>
            <a:ext cx="6028730" cy="505023"/>
          </a:xfrm>
          <a:prstGeom prst="rect">
            <a:avLst/>
          </a:prstGeom>
          <a:noFill/>
        </p:spPr>
        <p:txBody>
          <a:bodyPr wrap="square" lIns="0" tIns="0" rIns="0" bIns="0" rtlCol="0" anchor="t"/>
          <a:lstStyle/>
          <a:p>
            <a:pPr>
              <a:lnSpc>
                <a:spcPts val="1960"/>
              </a:lnSpc>
            </a:pPr>
            <a:r>
              <a:rPr lang="en-US" sz="1665" dirty="0">
                <a:solidFill>
                  <a:srgbClr val="272525"/>
                </a:solidFill>
                <a:ea typeface="Source Sans 3" pitchFamily="34" charset="-122"/>
                <a:cs typeface="Source Sans 3" pitchFamily="34" charset="-120"/>
              </a:rPr>
              <a:t>To become a reliable household name in logistics across Nigeria, setting the benchmark for excellence in transportation and supply chain management.</a:t>
            </a:r>
            <a:endParaRPr lang="en-US" sz="1665" dirty="0"/>
          </a:p>
        </p:txBody>
      </p:sp>
      <p:sp>
        <p:nvSpPr>
          <p:cNvPr id="10" name="Text 4"/>
          <p:cNvSpPr/>
          <p:nvPr/>
        </p:nvSpPr>
        <p:spPr>
          <a:xfrm>
            <a:off x="5367635" y="2872999"/>
            <a:ext cx="6028730" cy="505023"/>
          </a:xfrm>
          <a:prstGeom prst="rect">
            <a:avLst/>
          </a:prstGeom>
          <a:noFill/>
        </p:spPr>
        <p:txBody>
          <a:bodyPr wrap="square" lIns="0" tIns="0" rIns="0" bIns="0" rtlCol="0" anchor="t"/>
          <a:lstStyle/>
          <a:p>
            <a:pPr>
              <a:lnSpc>
                <a:spcPts val="1960"/>
              </a:lnSpc>
            </a:pPr>
            <a:r>
              <a:rPr lang="en-US" sz="1665" dirty="0">
                <a:solidFill>
                  <a:srgbClr val="272525"/>
                </a:solidFill>
                <a:ea typeface="Source Sans 3" pitchFamily="34" charset="-122"/>
                <a:cs typeface="Source Sans 3" pitchFamily="34" charset="-120"/>
              </a:rPr>
              <a:t>We envision a future where Mubraiz Resources is synonymous with dependability, innovation, and outstanding customer service throughout the Nigerian logistics landscape.</a:t>
            </a:r>
            <a:endParaRPr lang="en-US" sz="1665" dirty="0"/>
          </a:p>
        </p:txBody>
      </p:sp>
      <p:sp>
        <p:nvSpPr>
          <p:cNvPr id="11" name="Shape 5"/>
          <p:cNvSpPr/>
          <p:nvPr/>
        </p:nvSpPr>
        <p:spPr>
          <a:xfrm>
            <a:off x="5203429" y="3858419"/>
            <a:ext cx="6357144" cy="2633425"/>
          </a:xfrm>
          <a:prstGeom prst="roundRect">
            <a:avLst>
              <a:gd name="adj" fmla="val 2720"/>
            </a:avLst>
          </a:prstGeom>
          <a:solidFill>
            <a:schemeClr val="accent6">
              <a:lumMod val="20000"/>
              <a:lumOff val="80000"/>
            </a:schemeClr>
          </a:solidFill>
          <a:ln w="7620">
            <a:solidFill>
              <a:srgbClr val="DABADD"/>
            </a:solidFill>
            <a:prstDash val="solid"/>
          </a:ln>
        </p:spPr>
      </p:sp>
      <p:pic>
        <p:nvPicPr>
          <p:cNvPr id="12" name="Image 4" descr="preencoded.png"/>
          <p:cNvPicPr>
            <a:picLocks noChangeAspect="1"/>
          </p:cNvPicPr>
          <p:nvPr/>
        </p:nvPicPr>
        <p:blipFill>
          <a:blip r:embed="rId5"/>
          <a:stretch>
            <a:fillRect/>
          </a:stretch>
        </p:blipFill>
        <p:spPr>
          <a:xfrm>
            <a:off x="5367635" y="4022626"/>
            <a:ext cx="473571" cy="473571"/>
          </a:xfrm>
          <a:prstGeom prst="rect">
            <a:avLst/>
          </a:prstGeom>
          <a:solidFill>
            <a:schemeClr val="accent6"/>
          </a:solidFill>
        </p:spPr>
      </p:pic>
      <p:pic>
        <p:nvPicPr>
          <p:cNvPr id="13" name="Image 5" descr="preencoded.png"/>
          <p:cNvPicPr>
            <a:picLocks noChangeAspect="1"/>
          </p:cNvPicPr>
          <p:nvPr/>
        </p:nvPicPr>
        <p:blipFill>
          <a:blip r:embed="rId6"/>
          <a:stretch>
            <a:fillRect/>
          </a:stretch>
        </p:blipFill>
        <p:spPr>
          <a:xfrm>
            <a:off x="5497810" y="4126210"/>
            <a:ext cx="213122" cy="266403"/>
          </a:xfrm>
          <a:prstGeom prst="rect">
            <a:avLst/>
          </a:prstGeom>
        </p:spPr>
      </p:pic>
      <p:sp>
        <p:nvSpPr>
          <p:cNvPr id="14" name="Text 6"/>
          <p:cNvSpPr/>
          <p:nvPr/>
        </p:nvSpPr>
        <p:spPr>
          <a:xfrm>
            <a:off x="5367635" y="4604575"/>
            <a:ext cx="2228850" cy="278507"/>
          </a:xfrm>
          <a:prstGeom prst="rect">
            <a:avLst/>
          </a:prstGeom>
          <a:noFill/>
        </p:spPr>
        <p:txBody>
          <a:bodyPr wrap="none" lIns="0" tIns="0" rIns="0" bIns="0" rtlCol="0" anchor="t"/>
          <a:lstStyle/>
          <a:p>
            <a:pPr>
              <a:lnSpc>
                <a:spcPts val="2165"/>
              </a:lnSpc>
            </a:pPr>
            <a:r>
              <a:rPr lang="en-US" sz="2000" b="1" dirty="0">
                <a:solidFill>
                  <a:srgbClr val="272525"/>
                </a:solidFill>
                <a:ea typeface="Source Serif 4 Semi Bold" pitchFamily="34" charset="-122"/>
                <a:cs typeface="Source Serif 4 Semi Bold" pitchFamily="34" charset="-120"/>
              </a:rPr>
              <a:t>Our Mission</a:t>
            </a:r>
            <a:endParaRPr lang="en-US" sz="2000" b="1" dirty="0"/>
          </a:p>
        </p:txBody>
      </p:sp>
      <p:sp>
        <p:nvSpPr>
          <p:cNvPr id="15" name="Text 7"/>
          <p:cNvSpPr/>
          <p:nvPr/>
        </p:nvSpPr>
        <p:spPr>
          <a:xfrm>
            <a:off x="5367635" y="4977737"/>
            <a:ext cx="6028730" cy="505023"/>
          </a:xfrm>
          <a:prstGeom prst="rect">
            <a:avLst/>
          </a:prstGeom>
          <a:noFill/>
        </p:spPr>
        <p:txBody>
          <a:bodyPr wrap="square" lIns="0" tIns="0" rIns="0" bIns="0" rtlCol="0" anchor="t"/>
          <a:lstStyle/>
          <a:p>
            <a:pPr>
              <a:lnSpc>
                <a:spcPts val="1960"/>
              </a:lnSpc>
            </a:pPr>
            <a:r>
              <a:rPr lang="en-US" sz="1665" dirty="0">
                <a:solidFill>
                  <a:srgbClr val="272525"/>
                </a:solidFill>
                <a:ea typeface="Source Sans 3" pitchFamily="34" charset="-122"/>
                <a:cs typeface="Source Sans 3" pitchFamily="34" charset="-120"/>
              </a:rPr>
              <a:t>To deliver excellence in commercial and logistics services using the best people, cutting-edge technology, and world-class resources.</a:t>
            </a:r>
            <a:endParaRPr lang="en-US" sz="1665" dirty="0"/>
          </a:p>
        </p:txBody>
      </p:sp>
      <p:sp>
        <p:nvSpPr>
          <p:cNvPr id="16" name="Text 8"/>
          <p:cNvSpPr/>
          <p:nvPr/>
        </p:nvSpPr>
        <p:spPr>
          <a:xfrm>
            <a:off x="5367635" y="5577415"/>
            <a:ext cx="6028730" cy="505023"/>
          </a:xfrm>
          <a:prstGeom prst="rect">
            <a:avLst/>
          </a:prstGeom>
          <a:noFill/>
        </p:spPr>
        <p:txBody>
          <a:bodyPr wrap="square" lIns="0" tIns="0" rIns="0" bIns="0" rtlCol="0" anchor="t"/>
          <a:lstStyle/>
          <a:p>
            <a:pPr>
              <a:lnSpc>
                <a:spcPts val="1960"/>
              </a:lnSpc>
            </a:pPr>
            <a:r>
              <a:rPr lang="en-US" sz="1665" dirty="0">
                <a:solidFill>
                  <a:srgbClr val="272525"/>
                </a:solidFill>
                <a:ea typeface="Source Sans 3" pitchFamily="34" charset="-122"/>
                <a:cs typeface="Source Sans 3" pitchFamily="34" charset="-120"/>
              </a:rPr>
              <a:t>We are committed to providing solutions that exceed client expectations whilst contributing to Nigeria's economic growth through efficient logistics infrastructure.</a:t>
            </a:r>
            <a:endParaRPr lang="en-US" sz="166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289189"/>
            <a:ext cx="5066407" cy="513258"/>
          </a:xfrm>
          <a:prstGeom prst="rect">
            <a:avLst/>
          </a:prstGeom>
          <a:noFill/>
        </p:spPr>
        <p:txBody>
          <a:bodyPr wrap="none" lIns="0" tIns="0" rIns="0" bIns="0" rtlCol="0" anchor="t"/>
          <a:lstStyle/>
          <a:p>
            <a:pPr>
              <a:lnSpc>
                <a:spcPts val="4040"/>
              </a:lnSpc>
            </a:pPr>
            <a:r>
              <a:rPr lang="en-US" sz="3335" b="1" dirty="0">
                <a:solidFill>
                  <a:srgbClr val="92D050"/>
                </a:solidFill>
                <a:ea typeface="Source Serif 4 Semi Bold" pitchFamily="34" charset="-122"/>
                <a:cs typeface="Source Serif 4 Semi Bold" pitchFamily="34" charset="-120"/>
              </a:rPr>
              <a:t>Core Values That Drive Us</a:t>
            </a:r>
            <a:endParaRPr lang="en-US" sz="3335" b="1" dirty="0">
              <a:solidFill>
                <a:srgbClr val="92D050"/>
              </a:solidFill>
            </a:endParaRPr>
          </a:p>
        </p:txBody>
      </p:sp>
      <p:pic>
        <p:nvPicPr>
          <p:cNvPr id="3" name="Image 0" descr="preencoded.png"/>
          <p:cNvPicPr>
            <a:picLocks noChangeAspect="1"/>
          </p:cNvPicPr>
          <p:nvPr/>
        </p:nvPicPr>
        <p:blipFill>
          <a:blip r:embed="rId1"/>
          <a:stretch>
            <a:fillRect/>
          </a:stretch>
        </p:blipFill>
        <p:spPr>
          <a:xfrm>
            <a:off x="698104" y="1151499"/>
            <a:ext cx="436364" cy="436364"/>
          </a:xfrm>
          <a:prstGeom prst="rect">
            <a:avLst/>
          </a:prstGeom>
        </p:spPr>
      </p:pic>
      <p:sp>
        <p:nvSpPr>
          <p:cNvPr id="4" name="Text 1"/>
          <p:cNvSpPr/>
          <p:nvPr/>
        </p:nvSpPr>
        <p:spPr>
          <a:xfrm>
            <a:off x="1352649" y="1255083"/>
            <a:ext cx="2053432" cy="256679"/>
          </a:xfrm>
          <a:prstGeom prst="rect">
            <a:avLst/>
          </a:prstGeom>
          <a:noFill/>
        </p:spPr>
        <p:txBody>
          <a:bodyPr wrap="none" lIns="0" tIns="0" rIns="0" bIns="0" rtlCol="0" anchor="t"/>
          <a:lstStyle/>
          <a:p>
            <a:pPr>
              <a:lnSpc>
                <a:spcPts val="2000"/>
              </a:lnSpc>
            </a:pPr>
            <a:r>
              <a:rPr lang="en-US" sz="2335" b="1" dirty="0">
                <a:solidFill>
                  <a:srgbClr val="272525"/>
                </a:solidFill>
                <a:ea typeface="Source Serif 4 Semi Bold" pitchFamily="34" charset="-122"/>
                <a:cs typeface="Source Serif 4 Semi Bold" pitchFamily="34" charset="-120"/>
              </a:rPr>
              <a:t>God-fearing</a:t>
            </a:r>
            <a:endParaRPr lang="en-US" sz="2335" b="1" dirty="0"/>
          </a:p>
        </p:txBody>
      </p:sp>
      <p:sp>
        <p:nvSpPr>
          <p:cNvPr id="5" name="Text 2"/>
          <p:cNvSpPr/>
          <p:nvPr/>
        </p:nvSpPr>
        <p:spPr>
          <a:xfrm>
            <a:off x="1352649" y="1616438"/>
            <a:ext cx="4634210" cy="837605"/>
          </a:xfrm>
          <a:prstGeom prst="rect">
            <a:avLst/>
          </a:prstGeom>
          <a:noFill/>
        </p:spPr>
        <p:txBody>
          <a:bodyPr wrap="square" lIns="0" tIns="0" rIns="0" bIns="0" rtlCol="0" anchor="t"/>
          <a:lstStyle/>
          <a:p>
            <a:pPr>
              <a:lnSpc>
                <a:spcPts val="2165"/>
              </a:lnSpc>
            </a:pPr>
            <a:r>
              <a:rPr lang="en-US" sz="2000" dirty="0">
                <a:solidFill>
                  <a:srgbClr val="272525"/>
                </a:solidFill>
                <a:ea typeface="Source Sans 3" pitchFamily="34" charset="-122"/>
                <a:cs typeface="Source Sans 3" pitchFamily="34" charset="-120"/>
              </a:rPr>
              <a:t>We conduct our business with moral integrity, guided by spiritual principles and ethical decision-making in all our operations.</a:t>
            </a:r>
            <a:endParaRPr lang="en-US" sz="2000" dirty="0"/>
          </a:p>
        </p:txBody>
      </p:sp>
      <p:pic>
        <p:nvPicPr>
          <p:cNvPr id="6" name="Image 1" descr="preencoded.png"/>
          <p:cNvPicPr>
            <a:picLocks noChangeAspect="1"/>
          </p:cNvPicPr>
          <p:nvPr/>
        </p:nvPicPr>
        <p:blipFill>
          <a:blip r:embed="rId2"/>
          <a:stretch>
            <a:fillRect/>
          </a:stretch>
        </p:blipFill>
        <p:spPr>
          <a:xfrm>
            <a:off x="6205042" y="1151499"/>
            <a:ext cx="436364" cy="436364"/>
          </a:xfrm>
          <a:prstGeom prst="rect">
            <a:avLst/>
          </a:prstGeom>
        </p:spPr>
      </p:pic>
      <p:sp>
        <p:nvSpPr>
          <p:cNvPr id="7" name="Text 3"/>
          <p:cNvSpPr/>
          <p:nvPr/>
        </p:nvSpPr>
        <p:spPr>
          <a:xfrm>
            <a:off x="6859587" y="1255083"/>
            <a:ext cx="2053432" cy="256679"/>
          </a:xfrm>
          <a:prstGeom prst="rect">
            <a:avLst/>
          </a:prstGeom>
          <a:noFill/>
        </p:spPr>
        <p:txBody>
          <a:bodyPr wrap="none" lIns="0" tIns="0" rIns="0" bIns="0" rtlCol="0" anchor="t"/>
          <a:lstStyle/>
          <a:p>
            <a:pPr>
              <a:lnSpc>
                <a:spcPts val="2000"/>
              </a:lnSpc>
            </a:pPr>
            <a:r>
              <a:rPr lang="en-US" sz="2335" b="1" dirty="0">
                <a:solidFill>
                  <a:srgbClr val="272525"/>
                </a:solidFill>
                <a:ea typeface="Source Serif 4 Semi Bold" pitchFamily="34" charset="-122"/>
                <a:cs typeface="Source Serif 4 Semi Bold" pitchFamily="34" charset="-120"/>
              </a:rPr>
              <a:t>Integrity</a:t>
            </a:r>
            <a:endParaRPr lang="en-US" sz="2335" b="1" dirty="0"/>
          </a:p>
        </p:txBody>
      </p:sp>
      <p:sp>
        <p:nvSpPr>
          <p:cNvPr id="8" name="Text 4"/>
          <p:cNvSpPr/>
          <p:nvPr/>
        </p:nvSpPr>
        <p:spPr>
          <a:xfrm>
            <a:off x="6859588" y="1616438"/>
            <a:ext cx="4634309" cy="558403"/>
          </a:xfrm>
          <a:prstGeom prst="rect">
            <a:avLst/>
          </a:prstGeom>
          <a:noFill/>
        </p:spPr>
        <p:txBody>
          <a:bodyPr wrap="square" lIns="0" tIns="0" rIns="0" bIns="0" rtlCol="0" anchor="t"/>
          <a:lstStyle/>
          <a:p>
            <a:pPr>
              <a:lnSpc>
                <a:spcPts val="2165"/>
              </a:lnSpc>
            </a:pPr>
            <a:r>
              <a:rPr lang="en-US" sz="2000" dirty="0">
                <a:solidFill>
                  <a:srgbClr val="272525"/>
                </a:solidFill>
                <a:ea typeface="Source Sans 3" pitchFamily="34" charset="-122"/>
                <a:cs typeface="Source Sans 3" pitchFamily="34" charset="-120"/>
              </a:rPr>
              <a:t>Transparency and honesty form the foundation of our client relationships, ensuring trust and reliability in every transaction.</a:t>
            </a:r>
            <a:endParaRPr lang="en-US" sz="2000" dirty="0"/>
          </a:p>
        </p:txBody>
      </p:sp>
      <p:pic>
        <p:nvPicPr>
          <p:cNvPr id="9" name="Image 2" descr="preencoded.png"/>
          <p:cNvPicPr>
            <a:picLocks noChangeAspect="1"/>
          </p:cNvPicPr>
          <p:nvPr/>
        </p:nvPicPr>
        <p:blipFill>
          <a:blip r:embed="rId3"/>
          <a:stretch>
            <a:fillRect/>
          </a:stretch>
        </p:blipFill>
        <p:spPr>
          <a:xfrm>
            <a:off x="698104" y="2803094"/>
            <a:ext cx="436364" cy="436364"/>
          </a:xfrm>
          <a:prstGeom prst="rect">
            <a:avLst/>
          </a:prstGeom>
        </p:spPr>
      </p:pic>
      <p:sp>
        <p:nvSpPr>
          <p:cNvPr id="10" name="Text 5"/>
          <p:cNvSpPr/>
          <p:nvPr/>
        </p:nvSpPr>
        <p:spPr>
          <a:xfrm>
            <a:off x="1352649" y="2906679"/>
            <a:ext cx="2053432" cy="256679"/>
          </a:xfrm>
          <a:prstGeom prst="rect">
            <a:avLst/>
          </a:prstGeom>
          <a:noFill/>
        </p:spPr>
        <p:txBody>
          <a:bodyPr wrap="none" lIns="0" tIns="0" rIns="0" bIns="0" rtlCol="0" anchor="t"/>
          <a:lstStyle/>
          <a:p>
            <a:pPr>
              <a:lnSpc>
                <a:spcPts val="2000"/>
              </a:lnSpc>
            </a:pPr>
            <a:r>
              <a:rPr lang="en-US" sz="2335" b="1" dirty="0">
                <a:solidFill>
                  <a:srgbClr val="272525"/>
                </a:solidFill>
                <a:ea typeface="Source Serif 4 Semi Bold" pitchFamily="34" charset="-122"/>
                <a:cs typeface="Source Serif 4 Semi Bold" pitchFamily="34" charset="-120"/>
              </a:rPr>
              <a:t>Equity</a:t>
            </a:r>
            <a:endParaRPr lang="en-US" sz="2335" b="1" dirty="0"/>
          </a:p>
        </p:txBody>
      </p:sp>
      <p:sp>
        <p:nvSpPr>
          <p:cNvPr id="11" name="Text 6"/>
          <p:cNvSpPr/>
          <p:nvPr/>
        </p:nvSpPr>
        <p:spPr>
          <a:xfrm>
            <a:off x="1352649" y="3268033"/>
            <a:ext cx="4634210" cy="837605"/>
          </a:xfrm>
          <a:prstGeom prst="rect">
            <a:avLst/>
          </a:prstGeom>
          <a:noFill/>
        </p:spPr>
        <p:txBody>
          <a:bodyPr wrap="square" lIns="0" tIns="0" rIns="0" bIns="0" rtlCol="0" anchor="t"/>
          <a:lstStyle/>
          <a:p>
            <a:pPr>
              <a:lnSpc>
                <a:spcPts val="2165"/>
              </a:lnSpc>
            </a:pPr>
            <a:r>
              <a:rPr lang="en-US" sz="2000" dirty="0">
                <a:solidFill>
                  <a:srgbClr val="272525"/>
                </a:solidFill>
                <a:ea typeface="Source Sans 3" pitchFamily="34" charset="-122"/>
                <a:cs typeface="Source Sans 3" pitchFamily="34" charset="-120"/>
              </a:rPr>
              <a:t>Fair treatment and equal opportunities guide our approach to partnerships, employment, and business relationships across all levels.</a:t>
            </a:r>
            <a:endParaRPr lang="en-US" sz="2000" dirty="0"/>
          </a:p>
        </p:txBody>
      </p:sp>
      <p:pic>
        <p:nvPicPr>
          <p:cNvPr id="12" name="Image 3" descr="preencoded.png"/>
          <p:cNvPicPr>
            <a:picLocks noChangeAspect="1"/>
          </p:cNvPicPr>
          <p:nvPr/>
        </p:nvPicPr>
        <p:blipFill>
          <a:blip r:embed="rId4"/>
          <a:stretch>
            <a:fillRect/>
          </a:stretch>
        </p:blipFill>
        <p:spPr>
          <a:xfrm>
            <a:off x="6205042" y="2803094"/>
            <a:ext cx="436364" cy="436364"/>
          </a:xfrm>
          <a:prstGeom prst="rect">
            <a:avLst/>
          </a:prstGeom>
        </p:spPr>
      </p:pic>
      <p:sp>
        <p:nvSpPr>
          <p:cNvPr id="13" name="Text 7"/>
          <p:cNvSpPr/>
          <p:nvPr/>
        </p:nvSpPr>
        <p:spPr>
          <a:xfrm>
            <a:off x="6859587" y="2906679"/>
            <a:ext cx="2053432" cy="256679"/>
          </a:xfrm>
          <a:prstGeom prst="rect">
            <a:avLst/>
          </a:prstGeom>
          <a:noFill/>
        </p:spPr>
        <p:txBody>
          <a:bodyPr wrap="none" lIns="0" tIns="0" rIns="0" bIns="0" rtlCol="0" anchor="t"/>
          <a:lstStyle/>
          <a:p>
            <a:pPr>
              <a:lnSpc>
                <a:spcPts val="2000"/>
              </a:lnSpc>
            </a:pPr>
            <a:r>
              <a:rPr lang="en-US" sz="2335" b="1" dirty="0">
                <a:solidFill>
                  <a:srgbClr val="272525"/>
                </a:solidFill>
                <a:ea typeface="Source Serif 4 Semi Bold" pitchFamily="34" charset="-122"/>
                <a:cs typeface="Source Serif 4 Semi Bold" pitchFamily="34" charset="-120"/>
              </a:rPr>
              <a:t>Excellence</a:t>
            </a:r>
            <a:endParaRPr lang="en-US" sz="2335" b="1" dirty="0"/>
          </a:p>
        </p:txBody>
      </p:sp>
      <p:sp>
        <p:nvSpPr>
          <p:cNvPr id="14" name="Text 8"/>
          <p:cNvSpPr/>
          <p:nvPr/>
        </p:nvSpPr>
        <p:spPr>
          <a:xfrm>
            <a:off x="6859588" y="3268033"/>
            <a:ext cx="4634309" cy="837605"/>
          </a:xfrm>
          <a:prstGeom prst="rect">
            <a:avLst/>
          </a:prstGeom>
          <a:noFill/>
        </p:spPr>
        <p:txBody>
          <a:bodyPr wrap="square" lIns="0" tIns="0" rIns="0" bIns="0" rtlCol="0" anchor="t"/>
          <a:lstStyle/>
          <a:p>
            <a:pPr>
              <a:lnSpc>
                <a:spcPts val="2165"/>
              </a:lnSpc>
            </a:pPr>
            <a:r>
              <a:rPr lang="en-US" sz="2000" dirty="0">
                <a:solidFill>
                  <a:srgbClr val="272525"/>
                </a:solidFill>
                <a:ea typeface="Source Sans 3" pitchFamily="34" charset="-122"/>
                <a:cs typeface="Source Sans 3" pitchFamily="34" charset="-120"/>
              </a:rPr>
              <a:t>We pursue the highest standards in service delivery, continuously improving our processes and exceeding industry benchmarks.</a:t>
            </a:r>
            <a:endParaRPr lang="en-US" sz="2000" dirty="0"/>
          </a:p>
        </p:txBody>
      </p:sp>
      <p:pic>
        <p:nvPicPr>
          <p:cNvPr id="15" name="Image 4" descr="preencoded.png"/>
          <p:cNvPicPr>
            <a:picLocks noChangeAspect="1"/>
          </p:cNvPicPr>
          <p:nvPr/>
        </p:nvPicPr>
        <p:blipFill>
          <a:blip r:embed="rId5"/>
          <a:stretch>
            <a:fillRect/>
          </a:stretch>
        </p:blipFill>
        <p:spPr>
          <a:xfrm>
            <a:off x="698104" y="4454690"/>
            <a:ext cx="436364" cy="436364"/>
          </a:xfrm>
          <a:prstGeom prst="rect">
            <a:avLst/>
          </a:prstGeom>
        </p:spPr>
      </p:pic>
      <p:sp>
        <p:nvSpPr>
          <p:cNvPr id="16" name="Text 9"/>
          <p:cNvSpPr/>
          <p:nvPr/>
        </p:nvSpPr>
        <p:spPr>
          <a:xfrm>
            <a:off x="1352649" y="4558274"/>
            <a:ext cx="2053432" cy="256679"/>
          </a:xfrm>
          <a:prstGeom prst="rect">
            <a:avLst/>
          </a:prstGeom>
          <a:noFill/>
        </p:spPr>
        <p:txBody>
          <a:bodyPr wrap="none" lIns="0" tIns="0" rIns="0" bIns="0" rtlCol="0" anchor="t"/>
          <a:lstStyle/>
          <a:p>
            <a:pPr>
              <a:lnSpc>
                <a:spcPts val="2000"/>
              </a:lnSpc>
            </a:pPr>
            <a:r>
              <a:rPr lang="en-US" sz="2335" b="1" dirty="0">
                <a:solidFill>
                  <a:srgbClr val="272525"/>
                </a:solidFill>
                <a:ea typeface="Source Serif 4 Semi Bold" pitchFamily="34" charset="-122"/>
                <a:cs typeface="Source Serif 4 Semi Bold" pitchFamily="34" charset="-120"/>
              </a:rPr>
              <a:t>Loyalty</a:t>
            </a:r>
            <a:endParaRPr lang="en-US" sz="2335" b="1" dirty="0"/>
          </a:p>
        </p:txBody>
      </p:sp>
      <p:sp>
        <p:nvSpPr>
          <p:cNvPr id="17" name="Text 10"/>
          <p:cNvSpPr/>
          <p:nvPr/>
        </p:nvSpPr>
        <p:spPr>
          <a:xfrm>
            <a:off x="1352649" y="4919628"/>
            <a:ext cx="4634210" cy="837605"/>
          </a:xfrm>
          <a:prstGeom prst="rect">
            <a:avLst/>
          </a:prstGeom>
          <a:noFill/>
        </p:spPr>
        <p:txBody>
          <a:bodyPr wrap="square" lIns="0" tIns="0" rIns="0" bIns="0" rtlCol="0" anchor="t"/>
          <a:lstStyle/>
          <a:p>
            <a:pPr>
              <a:lnSpc>
                <a:spcPts val="2165"/>
              </a:lnSpc>
            </a:pPr>
            <a:r>
              <a:rPr lang="en-US" sz="2000" dirty="0">
                <a:solidFill>
                  <a:srgbClr val="272525"/>
                </a:solidFill>
                <a:ea typeface="Source Sans 3" pitchFamily="34" charset="-122"/>
                <a:cs typeface="Source Sans 3" pitchFamily="34" charset="-120"/>
              </a:rPr>
              <a:t>Dedicated commitment to our clients, partners, and team members, building long-term relationships based on mutual respect and support.</a:t>
            </a:r>
            <a:endParaRPr lang="en-US" sz="2000" dirty="0"/>
          </a:p>
        </p:txBody>
      </p:sp>
      <p:pic>
        <p:nvPicPr>
          <p:cNvPr id="18" name="Image 5" descr="preencoded.png"/>
          <p:cNvPicPr>
            <a:picLocks noChangeAspect="1"/>
          </p:cNvPicPr>
          <p:nvPr/>
        </p:nvPicPr>
        <p:blipFill>
          <a:blip r:embed="rId6"/>
          <a:stretch>
            <a:fillRect/>
          </a:stretch>
        </p:blipFill>
        <p:spPr>
          <a:xfrm>
            <a:off x="6205042" y="4454690"/>
            <a:ext cx="436364" cy="436364"/>
          </a:xfrm>
          <a:prstGeom prst="rect">
            <a:avLst/>
          </a:prstGeom>
        </p:spPr>
      </p:pic>
      <p:sp>
        <p:nvSpPr>
          <p:cNvPr id="19" name="Text 11"/>
          <p:cNvSpPr/>
          <p:nvPr/>
        </p:nvSpPr>
        <p:spPr>
          <a:xfrm>
            <a:off x="6859587" y="4558274"/>
            <a:ext cx="2053432" cy="256679"/>
          </a:xfrm>
          <a:prstGeom prst="rect">
            <a:avLst/>
          </a:prstGeom>
          <a:noFill/>
        </p:spPr>
        <p:txBody>
          <a:bodyPr wrap="none" lIns="0" tIns="0" rIns="0" bIns="0" rtlCol="0" anchor="t"/>
          <a:lstStyle/>
          <a:p>
            <a:pPr>
              <a:lnSpc>
                <a:spcPts val="2000"/>
              </a:lnSpc>
            </a:pPr>
            <a:r>
              <a:rPr lang="en-US" sz="2335" b="1" dirty="0">
                <a:solidFill>
                  <a:srgbClr val="272525"/>
                </a:solidFill>
                <a:ea typeface="Source Serif 4 Semi Bold" pitchFamily="34" charset="-122"/>
                <a:cs typeface="Source Serif 4 Semi Bold" pitchFamily="34" charset="-120"/>
              </a:rPr>
              <a:t>Professionalism</a:t>
            </a:r>
            <a:endParaRPr lang="en-US" sz="2335" b="1" dirty="0"/>
          </a:p>
        </p:txBody>
      </p:sp>
      <p:sp>
        <p:nvSpPr>
          <p:cNvPr id="20" name="Text 12"/>
          <p:cNvSpPr/>
          <p:nvPr/>
        </p:nvSpPr>
        <p:spPr>
          <a:xfrm>
            <a:off x="6859588" y="4919628"/>
            <a:ext cx="4634309" cy="837605"/>
          </a:xfrm>
          <a:prstGeom prst="rect">
            <a:avLst/>
          </a:prstGeom>
          <a:noFill/>
        </p:spPr>
        <p:txBody>
          <a:bodyPr wrap="square" lIns="0" tIns="0" rIns="0" bIns="0" rtlCol="0" anchor="t"/>
          <a:lstStyle/>
          <a:p>
            <a:pPr>
              <a:lnSpc>
                <a:spcPts val="2165"/>
              </a:lnSpc>
            </a:pPr>
            <a:r>
              <a:rPr lang="en-US" sz="2000" dirty="0">
                <a:solidFill>
                  <a:srgbClr val="272525"/>
                </a:solidFill>
                <a:ea typeface="Source Sans 3" pitchFamily="34" charset="-122"/>
                <a:cs typeface="Source Sans 3" pitchFamily="34" charset="-120"/>
              </a:rPr>
              <a:t>Maintaining the highest standards of expertise, competence, and conduct in all aspects of our logistics and transportation services.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7153" y="522808"/>
            <a:ext cx="4106962" cy="513258"/>
          </a:xfrm>
          <a:prstGeom prst="rect">
            <a:avLst/>
          </a:prstGeom>
          <a:noFill/>
        </p:spPr>
        <p:txBody>
          <a:bodyPr wrap="none" lIns="0" tIns="0" rIns="0" bIns="0" rtlCol="0" anchor="t"/>
          <a:lstStyle/>
          <a:p>
            <a:pPr>
              <a:lnSpc>
                <a:spcPts val="4040"/>
              </a:lnSpc>
            </a:pPr>
            <a:r>
              <a:rPr lang="en-US" sz="3665" b="1" dirty="0">
                <a:solidFill>
                  <a:srgbClr val="92D050"/>
                </a:solidFill>
                <a:ea typeface="Source Serif 4 Semi Bold" pitchFamily="34" charset="-122"/>
                <a:cs typeface="Source Serif 4 Semi Bold" pitchFamily="34" charset="-120"/>
              </a:rPr>
              <a:t>Strategic Objectives</a:t>
            </a:r>
            <a:endParaRPr lang="en-US" sz="3665" b="1" dirty="0">
              <a:solidFill>
                <a:srgbClr val="92D050"/>
              </a:solidFill>
            </a:endParaRPr>
          </a:p>
        </p:txBody>
      </p:sp>
      <p:sp>
        <p:nvSpPr>
          <p:cNvPr id="3" name="Shape 1"/>
          <p:cNvSpPr/>
          <p:nvPr/>
        </p:nvSpPr>
        <p:spPr>
          <a:xfrm>
            <a:off x="698103" y="1507942"/>
            <a:ext cx="3482182" cy="4677123"/>
          </a:xfrm>
          <a:prstGeom prst="roundRect">
            <a:avLst>
              <a:gd name="adj" fmla="val 2626"/>
            </a:avLst>
          </a:prstGeom>
          <a:solidFill>
            <a:srgbClr val="FFFFFF">
              <a:alpha val="95000"/>
            </a:srgbClr>
          </a:solidFill>
          <a:ln w="22860">
            <a:solidFill>
              <a:schemeClr val="accent6"/>
            </a:solidFill>
            <a:prstDash val="solid"/>
          </a:ln>
        </p:spPr>
      </p:sp>
      <p:pic>
        <p:nvPicPr>
          <p:cNvPr id="4" name="Image 0" descr="preencoded.png"/>
          <p:cNvPicPr>
            <a:picLocks noChangeAspect="1"/>
          </p:cNvPicPr>
          <p:nvPr/>
        </p:nvPicPr>
        <p:blipFill>
          <a:blip r:embed="rId1"/>
          <a:stretch>
            <a:fillRect/>
          </a:stretch>
        </p:blipFill>
        <p:spPr>
          <a:xfrm>
            <a:off x="679053" y="1507942"/>
            <a:ext cx="76200" cy="4466928"/>
          </a:xfrm>
          <a:prstGeom prst="rect">
            <a:avLst/>
          </a:prstGeom>
        </p:spPr>
      </p:pic>
      <p:sp>
        <p:nvSpPr>
          <p:cNvPr id="5" name="Text 2"/>
          <p:cNvSpPr/>
          <p:nvPr/>
        </p:nvSpPr>
        <p:spPr>
          <a:xfrm>
            <a:off x="948829" y="1701518"/>
            <a:ext cx="3367881" cy="616148"/>
          </a:xfrm>
          <a:prstGeom prst="rect">
            <a:avLst/>
          </a:prstGeom>
          <a:noFill/>
        </p:spPr>
        <p:txBody>
          <a:bodyPr wrap="square" lIns="0" tIns="0" rIns="0" bIns="0" rtlCol="0" anchor="t"/>
          <a:lstStyle/>
          <a:p>
            <a:pPr>
              <a:lnSpc>
                <a:spcPts val="2415"/>
              </a:lnSpc>
            </a:pPr>
            <a:r>
              <a:rPr lang="en-US" sz="1835" b="1" dirty="0">
                <a:solidFill>
                  <a:srgbClr val="272525"/>
                </a:solidFill>
                <a:ea typeface="Source Serif 4 Semi Bold" pitchFamily="34" charset="-122"/>
                <a:cs typeface="Source Serif 4 Semi Bold" pitchFamily="34" charset="-120"/>
              </a:rPr>
              <a:t>Customer &amp; Market Excellence</a:t>
            </a:r>
            <a:endParaRPr lang="en-US" sz="1835" b="1" dirty="0">
              <a:solidFill>
                <a:srgbClr val="272525"/>
              </a:solidFill>
              <a:ea typeface="Source Serif 4 Semi Bold" pitchFamily="34" charset="-122"/>
              <a:cs typeface="Source Serif 4 Semi Bold" pitchFamily="34" charset="-120"/>
            </a:endParaRPr>
          </a:p>
          <a:p>
            <a:pPr>
              <a:lnSpc>
                <a:spcPts val="2415"/>
              </a:lnSpc>
            </a:pPr>
            <a:endParaRPr lang="en-US" sz="1835" b="1" dirty="0"/>
          </a:p>
        </p:txBody>
      </p:sp>
      <p:sp>
        <p:nvSpPr>
          <p:cNvPr id="6" name="Text 3"/>
          <p:cNvSpPr/>
          <p:nvPr/>
        </p:nvSpPr>
        <p:spPr>
          <a:xfrm>
            <a:off x="948829" y="2194732"/>
            <a:ext cx="3037880"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Deliver outstanding customer service that exceeds expectations</a:t>
            </a:r>
            <a:endParaRPr lang="en-US" sz="1665" dirty="0"/>
          </a:p>
        </p:txBody>
      </p:sp>
      <p:sp>
        <p:nvSpPr>
          <p:cNvPr id="7" name="Text 4"/>
          <p:cNvSpPr/>
          <p:nvPr/>
        </p:nvSpPr>
        <p:spPr>
          <a:xfrm>
            <a:off x="948829" y="3041764"/>
            <a:ext cx="3037880"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Expand operations into new regional markets across Nigeria</a:t>
            </a:r>
            <a:endParaRPr lang="en-US" sz="1665" dirty="0"/>
          </a:p>
        </p:txBody>
      </p:sp>
      <p:sp>
        <p:nvSpPr>
          <p:cNvPr id="8" name="Text 5"/>
          <p:cNvSpPr/>
          <p:nvPr/>
        </p:nvSpPr>
        <p:spPr>
          <a:xfrm>
            <a:off x="948829" y="3661187"/>
            <a:ext cx="3037880"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Invest strategically in cutting-edge logistics technology</a:t>
            </a:r>
            <a:endParaRPr lang="en-US" sz="1665" dirty="0"/>
          </a:p>
        </p:txBody>
      </p:sp>
      <p:sp>
        <p:nvSpPr>
          <p:cNvPr id="9" name="Text 6"/>
          <p:cNvSpPr/>
          <p:nvPr/>
        </p:nvSpPr>
        <p:spPr>
          <a:xfrm>
            <a:off x="948829" y="4280609"/>
            <a:ext cx="3037880"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Build lasting partnerships with key industry players</a:t>
            </a:r>
            <a:endParaRPr lang="en-US" sz="1665" dirty="0"/>
          </a:p>
        </p:txBody>
      </p:sp>
      <p:sp>
        <p:nvSpPr>
          <p:cNvPr id="10" name="Text 7"/>
          <p:cNvSpPr/>
          <p:nvPr/>
        </p:nvSpPr>
        <p:spPr>
          <a:xfrm>
            <a:off x="948829" y="4955550"/>
            <a:ext cx="3037880" cy="837605"/>
          </a:xfrm>
          <a:prstGeom prst="rect">
            <a:avLst/>
          </a:prstGeom>
          <a:noFill/>
        </p:spPr>
        <p:txBody>
          <a:bodyPr wrap="square" lIns="0" tIns="0" rIns="0" bIns="0" rtlCol="0" anchor="t"/>
          <a:lstStyle/>
          <a:p>
            <a:pPr>
              <a:lnSpc>
                <a:spcPts val="2165"/>
              </a:lnSpc>
            </a:pPr>
            <a:r>
              <a:rPr lang="en-US" sz="1665" dirty="0">
                <a:solidFill>
                  <a:srgbClr val="272525"/>
                </a:solidFill>
                <a:ea typeface="Source Sans 3" pitchFamily="34" charset="-122"/>
                <a:cs typeface="Source Sans 3" pitchFamily="34" charset="-120"/>
              </a:rPr>
              <a:t>Our customer-centric approach drives continuous improvement in service quality and market reach.</a:t>
            </a:r>
            <a:endParaRPr lang="en-US" sz="1665" dirty="0"/>
          </a:p>
        </p:txBody>
      </p:sp>
      <p:sp>
        <p:nvSpPr>
          <p:cNvPr id="11" name="Shape 8"/>
          <p:cNvSpPr/>
          <p:nvPr/>
        </p:nvSpPr>
        <p:spPr>
          <a:xfrm>
            <a:off x="4354810" y="1507942"/>
            <a:ext cx="3594103" cy="4677123"/>
          </a:xfrm>
          <a:prstGeom prst="roundRect">
            <a:avLst>
              <a:gd name="adj" fmla="val 2626"/>
            </a:avLst>
          </a:prstGeom>
          <a:solidFill>
            <a:srgbClr val="FFFFFF">
              <a:alpha val="95000"/>
            </a:srgbClr>
          </a:solidFill>
          <a:ln w="22860">
            <a:solidFill>
              <a:schemeClr val="accent6"/>
            </a:solidFill>
            <a:prstDash val="solid"/>
          </a:ln>
        </p:spPr>
      </p:sp>
      <p:pic>
        <p:nvPicPr>
          <p:cNvPr id="12" name="Image 1" descr="preencoded.png"/>
          <p:cNvPicPr>
            <a:picLocks noChangeAspect="1"/>
          </p:cNvPicPr>
          <p:nvPr/>
        </p:nvPicPr>
        <p:blipFill>
          <a:blip r:embed="rId1"/>
          <a:stretch>
            <a:fillRect/>
          </a:stretch>
        </p:blipFill>
        <p:spPr>
          <a:xfrm>
            <a:off x="4335760" y="1507942"/>
            <a:ext cx="76200" cy="4466928"/>
          </a:xfrm>
          <a:prstGeom prst="rect">
            <a:avLst/>
          </a:prstGeom>
        </p:spPr>
      </p:pic>
      <p:sp>
        <p:nvSpPr>
          <p:cNvPr id="13" name="Text 9"/>
          <p:cNvSpPr/>
          <p:nvPr/>
        </p:nvSpPr>
        <p:spPr>
          <a:xfrm>
            <a:off x="4605536" y="1701518"/>
            <a:ext cx="3387031" cy="616148"/>
          </a:xfrm>
          <a:prstGeom prst="rect">
            <a:avLst/>
          </a:prstGeom>
          <a:noFill/>
        </p:spPr>
        <p:txBody>
          <a:bodyPr wrap="square" lIns="0" tIns="0" rIns="0" bIns="0" rtlCol="0" anchor="t"/>
          <a:lstStyle/>
          <a:p>
            <a:pPr>
              <a:lnSpc>
                <a:spcPts val="2415"/>
              </a:lnSpc>
            </a:pPr>
            <a:r>
              <a:rPr lang="en-US" sz="1835" b="1" dirty="0">
                <a:solidFill>
                  <a:srgbClr val="272525"/>
                </a:solidFill>
                <a:ea typeface="Source Serif 4 Semi Bold" pitchFamily="34" charset="-122"/>
                <a:cs typeface="Source Serif 4 Semi Bold" pitchFamily="34" charset="-120"/>
              </a:rPr>
              <a:t>Internal Operations Enhancement</a:t>
            </a:r>
            <a:endParaRPr lang="en-US" sz="1835" b="1" dirty="0">
              <a:solidFill>
                <a:srgbClr val="272525"/>
              </a:solidFill>
              <a:ea typeface="Source Serif 4 Semi Bold" pitchFamily="34" charset="-122"/>
              <a:cs typeface="Source Serif 4 Semi Bold" pitchFamily="34" charset="-120"/>
            </a:endParaRPr>
          </a:p>
          <a:p>
            <a:pPr>
              <a:lnSpc>
                <a:spcPts val="2415"/>
              </a:lnSpc>
            </a:pPr>
            <a:endParaRPr lang="en-US" sz="1835" b="1" dirty="0"/>
          </a:p>
        </p:txBody>
      </p:sp>
      <p:sp>
        <p:nvSpPr>
          <p:cNvPr id="14" name="Text 10"/>
          <p:cNvSpPr/>
          <p:nvPr/>
        </p:nvSpPr>
        <p:spPr>
          <a:xfrm>
            <a:off x="4605536" y="2194732"/>
            <a:ext cx="3037979"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Increase operational efficiency through process optimisation</a:t>
            </a:r>
            <a:endParaRPr lang="en-US" sz="1665" dirty="0"/>
          </a:p>
        </p:txBody>
      </p:sp>
      <p:sp>
        <p:nvSpPr>
          <p:cNvPr id="15" name="Text 11"/>
          <p:cNvSpPr/>
          <p:nvPr/>
        </p:nvSpPr>
        <p:spPr>
          <a:xfrm>
            <a:off x="4605536" y="2748159"/>
            <a:ext cx="3037979"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Improve internal communication systems and protocols</a:t>
            </a:r>
            <a:endParaRPr lang="en-US" sz="1665" dirty="0"/>
          </a:p>
        </p:txBody>
      </p:sp>
      <p:sp>
        <p:nvSpPr>
          <p:cNvPr id="16" name="Text 12"/>
          <p:cNvSpPr/>
          <p:nvPr/>
        </p:nvSpPr>
        <p:spPr>
          <a:xfrm>
            <a:off x="4605536" y="3547680"/>
            <a:ext cx="3037979"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Form strategic alliances with complementary service providers</a:t>
            </a:r>
            <a:endParaRPr lang="en-US" sz="1665" dirty="0"/>
          </a:p>
        </p:txBody>
      </p:sp>
      <p:sp>
        <p:nvSpPr>
          <p:cNvPr id="17" name="Text 13"/>
          <p:cNvSpPr/>
          <p:nvPr/>
        </p:nvSpPr>
        <p:spPr>
          <a:xfrm>
            <a:off x="4605536" y="4397147"/>
            <a:ext cx="3037979"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Implement sustainable and environmentally conscious practices</a:t>
            </a:r>
            <a:endParaRPr lang="en-US" sz="1665" dirty="0"/>
          </a:p>
        </p:txBody>
      </p:sp>
      <p:sp>
        <p:nvSpPr>
          <p:cNvPr id="18" name="Text 14"/>
          <p:cNvSpPr/>
          <p:nvPr/>
        </p:nvSpPr>
        <p:spPr>
          <a:xfrm>
            <a:off x="4605536" y="5202994"/>
            <a:ext cx="3037979" cy="837605"/>
          </a:xfrm>
          <a:prstGeom prst="rect">
            <a:avLst/>
          </a:prstGeom>
          <a:noFill/>
        </p:spPr>
        <p:txBody>
          <a:bodyPr wrap="square" lIns="0" tIns="0" rIns="0" bIns="0" rtlCol="0" anchor="t"/>
          <a:lstStyle/>
          <a:p>
            <a:pPr>
              <a:lnSpc>
                <a:spcPts val="2165"/>
              </a:lnSpc>
            </a:pPr>
            <a:r>
              <a:rPr lang="en-US" sz="1665" dirty="0">
                <a:solidFill>
                  <a:srgbClr val="272525"/>
                </a:solidFill>
                <a:ea typeface="Source Sans 3" pitchFamily="34" charset="-122"/>
                <a:cs typeface="Source Sans 3" pitchFamily="34" charset="-120"/>
              </a:rPr>
              <a:t>Streamlined operations enable us to deliver superior value whilst maintaining cost-effectiveness.</a:t>
            </a:r>
            <a:endParaRPr lang="en-US" sz="1665" dirty="0"/>
          </a:p>
        </p:txBody>
      </p:sp>
      <p:sp>
        <p:nvSpPr>
          <p:cNvPr id="19" name="Shape 15"/>
          <p:cNvSpPr/>
          <p:nvPr/>
        </p:nvSpPr>
        <p:spPr>
          <a:xfrm>
            <a:off x="8199638" y="1507942"/>
            <a:ext cx="3482281" cy="4677123"/>
          </a:xfrm>
          <a:prstGeom prst="roundRect">
            <a:avLst>
              <a:gd name="adj" fmla="val 2626"/>
            </a:avLst>
          </a:prstGeom>
          <a:solidFill>
            <a:srgbClr val="FFFFFF">
              <a:alpha val="95000"/>
            </a:srgbClr>
          </a:solidFill>
          <a:ln w="22860">
            <a:solidFill>
              <a:srgbClr val="DABADD"/>
            </a:solidFill>
            <a:prstDash val="solid"/>
          </a:ln>
        </p:spPr>
      </p:sp>
      <p:pic>
        <p:nvPicPr>
          <p:cNvPr id="20" name="Image 2" descr="preencoded.png"/>
          <p:cNvPicPr>
            <a:picLocks noChangeAspect="1"/>
          </p:cNvPicPr>
          <p:nvPr/>
        </p:nvPicPr>
        <p:blipFill>
          <a:blip r:embed="rId1"/>
          <a:stretch>
            <a:fillRect/>
          </a:stretch>
        </p:blipFill>
        <p:spPr>
          <a:xfrm>
            <a:off x="8180588" y="1507942"/>
            <a:ext cx="76200" cy="4466928"/>
          </a:xfrm>
          <a:prstGeom prst="rect">
            <a:avLst/>
          </a:prstGeom>
        </p:spPr>
      </p:pic>
      <p:sp>
        <p:nvSpPr>
          <p:cNvPr id="21" name="Text 16"/>
          <p:cNvSpPr/>
          <p:nvPr/>
        </p:nvSpPr>
        <p:spPr>
          <a:xfrm>
            <a:off x="8450363" y="1701518"/>
            <a:ext cx="2464197" cy="308074"/>
          </a:xfrm>
          <a:prstGeom prst="rect">
            <a:avLst/>
          </a:prstGeom>
          <a:noFill/>
        </p:spPr>
        <p:txBody>
          <a:bodyPr wrap="none" lIns="0" tIns="0" rIns="0" bIns="0" rtlCol="0" anchor="t"/>
          <a:lstStyle/>
          <a:p>
            <a:pPr>
              <a:lnSpc>
                <a:spcPts val="2415"/>
              </a:lnSpc>
            </a:pPr>
            <a:r>
              <a:rPr lang="en-US" sz="1835" b="1" dirty="0">
                <a:solidFill>
                  <a:srgbClr val="272525"/>
                </a:solidFill>
                <a:ea typeface="Source Serif 4 Semi Bold" pitchFamily="34" charset="-122"/>
                <a:cs typeface="Source Serif 4 Semi Bold" pitchFamily="34" charset="-120"/>
              </a:rPr>
              <a:t>People Development</a:t>
            </a:r>
            <a:endParaRPr lang="en-US" sz="1835" b="1" dirty="0"/>
          </a:p>
        </p:txBody>
      </p:sp>
      <p:sp>
        <p:nvSpPr>
          <p:cNvPr id="22" name="Text 17"/>
          <p:cNvSpPr/>
          <p:nvPr/>
        </p:nvSpPr>
        <p:spPr>
          <a:xfrm>
            <a:off x="8450364" y="2114268"/>
            <a:ext cx="3037979"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Recruit industry experts and emerging talent</a:t>
            </a:r>
            <a:endParaRPr lang="en-US" sz="1665" dirty="0"/>
          </a:p>
        </p:txBody>
      </p:sp>
      <p:sp>
        <p:nvSpPr>
          <p:cNvPr id="23" name="Text 18"/>
          <p:cNvSpPr/>
          <p:nvPr/>
        </p:nvSpPr>
        <p:spPr>
          <a:xfrm>
            <a:off x="8450364" y="2733690"/>
            <a:ext cx="3037979"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Develop strong leadership capabilities at all levels</a:t>
            </a:r>
            <a:endParaRPr lang="en-US" sz="1665" dirty="0"/>
          </a:p>
        </p:txBody>
      </p:sp>
      <p:sp>
        <p:nvSpPr>
          <p:cNvPr id="24" name="Text 19"/>
          <p:cNvSpPr/>
          <p:nvPr/>
        </p:nvSpPr>
        <p:spPr>
          <a:xfrm>
            <a:off x="8450364" y="3353113"/>
            <a:ext cx="3037979"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Align rewards and recognition with performance excellence</a:t>
            </a:r>
            <a:endParaRPr lang="en-US" sz="1665" dirty="0"/>
          </a:p>
        </p:txBody>
      </p:sp>
      <p:sp>
        <p:nvSpPr>
          <p:cNvPr id="25" name="Text 20"/>
          <p:cNvSpPr/>
          <p:nvPr/>
        </p:nvSpPr>
        <p:spPr>
          <a:xfrm>
            <a:off x="8450364" y="3972535"/>
            <a:ext cx="3037979" cy="558403"/>
          </a:xfrm>
          <a:prstGeom prst="rect">
            <a:avLst/>
          </a:prstGeom>
          <a:noFill/>
        </p:spPr>
        <p:txBody>
          <a:bodyPr wrap="square" lIns="0" tIns="0" rIns="0" bIns="0" rtlCol="0" anchor="t"/>
          <a:lstStyle/>
          <a:p>
            <a:pPr marL="285750" indent="-285750">
              <a:lnSpc>
                <a:spcPts val="2165"/>
              </a:lnSpc>
              <a:buSzPct val="100000"/>
              <a:buChar char="•"/>
            </a:pPr>
            <a:r>
              <a:rPr lang="en-US" sz="1665" dirty="0">
                <a:solidFill>
                  <a:srgbClr val="272525"/>
                </a:solidFill>
                <a:ea typeface="Source Sans 3" pitchFamily="34" charset="-122"/>
                <a:cs typeface="Source Sans 3" pitchFamily="34" charset="-120"/>
              </a:rPr>
              <a:t>Foster a culture of continuous learning and innovation</a:t>
            </a:r>
            <a:endParaRPr lang="en-US" sz="1665" dirty="0"/>
          </a:p>
        </p:txBody>
      </p:sp>
      <p:sp>
        <p:nvSpPr>
          <p:cNvPr id="26" name="Text 21"/>
          <p:cNvSpPr/>
          <p:nvPr/>
        </p:nvSpPr>
        <p:spPr>
          <a:xfrm>
            <a:off x="8450364" y="4635614"/>
            <a:ext cx="3037979" cy="837605"/>
          </a:xfrm>
          <a:prstGeom prst="rect">
            <a:avLst/>
          </a:prstGeom>
          <a:noFill/>
        </p:spPr>
        <p:txBody>
          <a:bodyPr wrap="square" lIns="0" tIns="0" rIns="0" bIns="0" rtlCol="0" anchor="t"/>
          <a:lstStyle/>
          <a:p>
            <a:pPr>
              <a:lnSpc>
                <a:spcPts val="2165"/>
              </a:lnSpc>
            </a:pPr>
            <a:r>
              <a:rPr lang="en-US" sz="1665" dirty="0">
                <a:solidFill>
                  <a:srgbClr val="272525"/>
                </a:solidFill>
                <a:ea typeface="Source Sans 3" pitchFamily="34" charset="-122"/>
                <a:cs typeface="Source Sans 3" pitchFamily="34" charset="-120"/>
              </a:rPr>
              <a:t>Our greatest asset is our people, and their growth directly contributes to our organisational success.</a:t>
            </a:r>
            <a:endParaRPr lang="en-US" sz="166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3329" y="291690"/>
            <a:ext cx="8596313" cy="1320800"/>
          </a:xfrm>
        </p:spPr>
        <p:txBody>
          <a:bodyPr>
            <a:normAutofit/>
          </a:bodyPr>
          <a:lstStyle/>
          <a:p>
            <a:r>
              <a:rPr lang="en-US" b="1" dirty="0"/>
              <a:t>Principal Route and Geographies</a:t>
            </a:r>
            <a:endParaRPr lang="en-US" b="1"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9908" y="1383777"/>
            <a:ext cx="6863299" cy="4817807"/>
          </a:xfrm>
          <a:prstGeom prst="rect">
            <a:avLst/>
          </a:prstGeom>
        </p:spPr>
      </p:pic>
      <p:sp>
        <p:nvSpPr>
          <p:cNvPr id="4" name="TextBox 3"/>
          <p:cNvSpPr txBox="1"/>
          <p:nvPr/>
        </p:nvSpPr>
        <p:spPr>
          <a:xfrm>
            <a:off x="7803573" y="2703422"/>
            <a:ext cx="3470563" cy="1757045"/>
          </a:xfrm>
          <a:prstGeom prst="rect">
            <a:avLst/>
          </a:prstGeom>
          <a:noFill/>
        </p:spPr>
        <p:txBody>
          <a:bodyPr wrap="square">
            <a:spAutoFit/>
          </a:bodyPr>
          <a:lstStyle/>
          <a:p>
            <a:pPr>
              <a:lnSpc>
                <a:spcPts val="2165"/>
              </a:lnSpc>
            </a:pPr>
            <a:endParaRPr lang="en-US" dirty="0">
              <a:solidFill>
                <a:srgbClr val="272525"/>
              </a:solidFill>
              <a:ea typeface="Source Sans 3" pitchFamily="34" charset="-122"/>
            </a:endParaRPr>
          </a:p>
          <a:p>
            <a:pPr>
              <a:lnSpc>
                <a:spcPts val="2165"/>
              </a:lnSpc>
            </a:pPr>
            <a:r>
              <a:rPr lang="en-US" b="1" dirty="0"/>
              <a:t>With a pan-Nigeria reach, we safely convey goods to all 36 states, providing top-notch logistics solutions to our esteemed clients.</a:t>
            </a:r>
            <a:endParaRPr lang="en-US" sz="1800" b="1"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19813</Words>
  <Application>WPS Presentation</Application>
  <PresentationFormat>Widescreen</PresentationFormat>
  <Paragraphs>435</Paragraphs>
  <Slides>25</Slides>
  <Notes>13</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25</vt:i4>
      </vt:variant>
    </vt:vector>
  </HeadingPairs>
  <TitlesOfParts>
    <vt:vector size="45" baseType="lpstr">
      <vt:lpstr>Arial</vt:lpstr>
      <vt:lpstr>SimSun</vt:lpstr>
      <vt:lpstr>Wingdings</vt:lpstr>
      <vt:lpstr>Arial</vt:lpstr>
      <vt:lpstr>Arial Black</vt:lpstr>
      <vt:lpstr>Source Serif 4 Semi Bold</vt:lpstr>
      <vt:lpstr>Source Serif 4 Semi Bold</vt:lpstr>
      <vt:lpstr>Source Sans 3</vt:lpstr>
      <vt:lpstr>Source Sans 3</vt:lpstr>
      <vt:lpstr>Algerian</vt:lpstr>
      <vt:lpstr>Gill Sans MT</vt:lpstr>
      <vt:lpstr>Microsoft YaHei</vt:lpstr>
      <vt:lpstr>Arial Unicode MS</vt:lpstr>
      <vt:lpstr>Calibri</vt:lpstr>
      <vt:lpstr>Bodoni MT</vt:lpstr>
      <vt:lpstr>Times New Roman</vt:lpstr>
      <vt:lpstr>Garamond</vt:lpstr>
      <vt:lpstr>MingLiU-ExtB</vt:lpstr>
      <vt:lpstr>Organic</vt:lpstr>
      <vt:lpstr>Gallery</vt:lpstr>
      <vt:lpstr>                                Mubraiz Resources – Company Profile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Principal Route and Geographies</vt:lpstr>
      <vt:lpstr>     MEET OUR BOARD of directors</vt:lpstr>
      <vt:lpstr> MEET OUR BOARD of directors</vt:lpstr>
      <vt:lpstr> MEET OUR BOARD of directors</vt:lpstr>
      <vt:lpstr>Some of Our MANAGEMENT TEAM</vt:lpstr>
      <vt:lpstr>Some of Our MANAGEMENT TEAM</vt:lpstr>
      <vt:lpstr>OUR DEDICATED TEAM LEADs</vt:lpstr>
      <vt:lpstr>PowerPoint 演示文稿</vt:lpstr>
      <vt:lpstr>PowerPoint 演示文稿</vt:lpstr>
      <vt:lpstr>AWARDS &amp; RECOGNITION</vt:lpstr>
      <vt:lpstr>PowerPoint 演示文稿</vt:lpstr>
      <vt:lpstr>PowerPoint 演示文稿</vt:lpstr>
      <vt:lpstr>PowerPoint 演示文稿</vt:lpstr>
      <vt:lpstr>PowerPoint 演示文稿</vt:lpstr>
      <vt:lpstr>PowerPoint 演示文稿</vt:lpstr>
      <vt:lpstr>PowerPoint 演示文稿</vt:lpstr>
      <vt:lpstr>Embracing Individuality and Respect in the Workplace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Ayodeji Adegunna</dc:creator>
  <cp:lastModifiedBy>hp</cp:lastModifiedBy>
  <cp:revision>61</cp:revision>
  <dcterms:created xsi:type="dcterms:W3CDTF">2025-10-06T18:00:00Z</dcterms:created>
  <dcterms:modified xsi:type="dcterms:W3CDTF">2026-01-16T12:43:30Z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365A5FFD7DB747E88F33093879E29353_13</vt:lpwstr>
  </property>
  <property fmtid="{D5CDD505-2E9C-101B-9397-08002B2CF9AE}" pid="3" name="KSOProductBuildVer">
    <vt:lpwstr>1033-12.2.0.23196</vt:lpwstr>
  </property>
</Properties>
</file>